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9" r:id="rId2"/>
    <p:sldMasterId id="2147483703" r:id="rId3"/>
    <p:sldMasterId id="2147483718" r:id="rId4"/>
    <p:sldMasterId id="2147483736" r:id="rId5"/>
  </p:sldMasterIdLst>
  <p:sldIdLst>
    <p:sldId id="256" r:id="rId6"/>
    <p:sldId id="257" r:id="rId7"/>
    <p:sldId id="324" r:id="rId8"/>
    <p:sldId id="325" r:id="rId9"/>
    <p:sldId id="326" r:id="rId10"/>
    <p:sldId id="261" r:id="rId11"/>
    <p:sldId id="353" r:id="rId12"/>
    <p:sldId id="262" r:id="rId13"/>
    <p:sldId id="263" r:id="rId14"/>
    <p:sldId id="266" r:id="rId15"/>
    <p:sldId id="269" r:id="rId16"/>
    <p:sldId id="270" r:id="rId17"/>
    <p:sldId id="354" r:id="rId18"/>
    <p:sldId id="271" r:id="rId19"/>
    <p:sldId id="272" r:id="rId20"/>
    <p:sldId id="273" r:id="rId21"/>
    <p:sldId id="274" r:id="rId22"/>
    <p:sldId id="275" r:id="rId23"/>
    <p:sldId id="276" r:id="rId24"/>
    <p:sldId id="355" r:id="rId25"/>
    <p:sldId id="278" r:id="rId26"/>
    <p:sldId id="279" r:id="rId27"/>
    <p:sldId id="327" r:id="rId28"/>
    <p:sldId id="329" r:id="rId29"/>
    <p:sldId id="330" r:id="rId30"/>
    <p:sldId id="356" r:id="rId31"/>
    <p:sldId id="357" r:id="rId32"/>
    <p:sldId id="332" r:id="rId33"/>
    <p:sldId id="333" r:id="rId34"/>
    <p:sldId id="334" r:id="rId35"/>
    <p:sldId id="335" r:id="rId36"/>
    <p:sldId id="358" r:id="rId37"/>
    <p:sldId id="287" r:id="rId38"/>
    <p:sldId id="359" r:id="rId39"/>
    <p:sldId id="289" r:id="rId40"/>
    <p:sldId id="360" r:id="rId41"/>
    <p:sldId id="291" r:id="rId42"/>
    <p:sldId id="292" r:id="rId43"/>
    <p:sldId id="293" r:id="rId44"/>
    <p:sldId id="361" r:id="rId45"/>
    <p:sldId id="294" r:id="rId46"/>
    <p:sldId id="298" r:id="rId47"/>
    <p:sldId id="362" r:id="rId48"/>
    <p:sldId id="363" r:id="rId49"/>
    <p:sldId id="295" r:id="rId50"/>
    <p:sldId id="296" r:id="rId51"/>
    <p:sldId id="297" r:id="rId52"/>
    <p:sldId id="364" r:id="rId53"/>
    <p:sldId id="371" r:id="rId54"/>
    <p:sldId id="370" r:id="rId55"/>
    <p:sldId id="369" r:id="rId56"/>
    <p:sldId id="328" r:id="rId57"/>
    <p:sldId id="372" r:id="rId58"/>
    <p:sldId id="336" r:id="rId59"/>
    <p:sldId id="337" r:id="rId60"/>
    <p:sldId id="338" r:id="rId61"/>
    <p:sldId id="339" r:id="rId62"/>
    <p:sldId id="367" r:id="rId63"/>
    <p:sldId id="310" r:id="rId64"/>
    <p:sldId id="346" r:id="rId65"/>
    <p:sldId id="347" r:id="rId66"/>
    <p:sldId id="348" r:id="rId67"/>
    <p:sldId id="349" r:id="rId68"/>
    <p:sldId id="315" r:id="rId6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80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89" autoAdjust="0"/>
    <p:restoredTop sz="94660"/>
  </p:normalViewPr>
  <p:slideViewPr>
    <p:cSldViewPr showGuides="1">
      <p:cViewPr varScale="1">
        <p:scale>
          <a:sx n="108" d="100"/>
          <a:sy n="108" d="100"/>
        </p:scale>
        <p:origin x="181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" Type="http://schemas.openxmlformats.org/officeDocument/2006/relationships/slide" Target="slides/slide2.xml"/><Relationship Id="rId7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pic>
        <p:nvPicPr>
          <p:cNvPr id="1028" name="Picture 4" descr="G:\Year B - Mark\src_data\highres\OTime 019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47" t="23487" r="23157" b="18565"/>
          <a:stretch/>
        </p:blipFill>
        <p:spPr bwMode="auto">
          <a:xfrm>
            <a:off x="0" y="0"/>
            <a:ext cx="252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796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17/08/2023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09611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17/08/2023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140087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17/08/2023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90627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17/08/2023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38776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3" name="Rectangle 2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9" name="Picture 2" descr="http://liturgyhelp.com.au/resource_file/graphics/icons/N01ORSUA_icon_large_col.jpg"/>
            <p:cNvPicPr>
              <a:picLocks noChangeAspect="1" noChangeArrowheads="1"/>
            </p:cNvPicPr>
            <p:nvPr userDrawn="1"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11271"/>
              <a:ext cx="2520000" cy="5035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60575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/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3" name="Picture 2" descr="http://liturgyhelp.com.au/resource_file/graphics/icons/N01ORSUA_icon_large_col.jpg"/>
            <p:cNvPicPr>
              <a:picLocks noChangeAspect="1" noChangeArrowheads="1"/>
            </p:cNvPicPr>
            <p:nvPr userDrawn="1"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11271"/>
              <a:ext cx="2520000" cy="5035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804107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7" name="Picture 2" descr="http://liturgyhelp.com.au/resource_file/graphics/icons/N01ORSUA_icon_large_col.jpg"/>
            <p:cNvPicPr>
              <a:picLocks noChangeAspect="1" noChangeArrowheads="1"/>
            </p:cNvPicPr>
            <p:nvPr userDrawn="1"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11271"/>
              <a:ext cx="2520000" cy="5035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236454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17/08/2023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57095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17/08/2023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819421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17/08/2023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10457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pic>
        <p:nvPicPr>
          <p:cNvPr id="12" name="Picture 4" descr="G:\Year B - Mark\src_data\highres\OTime 019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47" t="23487" r="23157" b="18565"/>
          <a:stretch/>
        </p:blipFill>
        <p:spPr bwMode="auto">
          <a:xfrm>
            <a:off x="0" y="0"/>
            <a:ext cx="252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2550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17/08/2023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04417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17/08/2023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335093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17/08/2023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061256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17/08/2023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347779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17/08/2023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733572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17/08/2023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685553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17/08/2023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113826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rgbClr val="006600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rgbClr val="006600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grpSp>
        <p:nvGrpSpPr>
          <p:cNvPr id="56" name="Group 55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55" name="Rectangle 54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041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433103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3429000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077004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rgbClr val="006600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rgbClr val="006600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rgbClr val="006600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grpSp>
        <p:nvGrpSpPr>
          <p:cNvPr id="83" name="Group 82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84" name="Rectangle 83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85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433103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3429000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706112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73" name="Rectangle 72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74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433103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3429000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87068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G:\Year B - Mark\src_data\highres\OTime 019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47" t="23487" r="23157" b="18565"/>
          <a:stretch/>
        </p:blipFill>
        <p:spPr bwMode="auto">
          <a:xfrm>
            <a:off x="0" y="0"/>
            <a:ext cx="252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0071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17/08/2023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153628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17/08/2023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615976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17/08/2023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069517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17/08/2023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3470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17/08/2023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828608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17/08/2023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172930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17/08/2023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19969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17/08/2023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420952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17/08/2023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620923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17/08/2023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5151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17/08/2023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6763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0DC5FA0-3C19-423D-AA1C-712BD5CB8FFB}" type="datetimeFigureOut">
              <a:rPr lang="en-US" altLang="en-US"/>
              <a:pPr/>
              <a:t>8/17/2023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8D1103C-35B7-481D-8128-E128D79895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90365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52" y="-297"/>
            <a:ext cx="9138696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7572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pic>
        <p:nvPicPr>
          <p:cNvPr id="11" name="Picture 1" descr="Father'sDay-Theme-Blank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92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10768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Father'sDay-Theme-Blank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92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26347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17/08/2023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800626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17/08/2023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680702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17/08/2023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943510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17/08/2023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316886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17/08/2023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420072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17/08/2023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55545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17/08/2023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338228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17/08/2023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854209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17/08/2023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708896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17/08/2023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2499222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17/08/2023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489323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0DC5FA0-3C19-423D-AA1C-712BD5CB8FFB}" type="datetimeFigureOut">
              <a:rPr lang="en-US" altLang="en-US"/>
              <a:pPr/>
              <a:t>8/17/2023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8D1103C-35B7-481D-8128-E128D79895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580547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rgbClr val="006600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rgbClr val="006600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grpSp>
        <p:nvGrpSpPr>
          <p:cNvPr id="56" name="Group 55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55" name="Rectangle 54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041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433103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3429000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01784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rgbClr val="006600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rgbClr val="006600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rgbClr val="006600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grpSp>
        <p:nvGrpSpPr>
          <p:cNvPr id="83" name="Group 82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84" name="Rectangle 83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85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433103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3429000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138235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73" name="Rectangle 72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74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433103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3429000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2375056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24" name="Rectangle 23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028" name="Picture 4" descr="http://liturgyhelp.com.au/resource_file/graphics/icons/N02ORSUA_icon_large_col.jp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12387"/>
              <a:ext cx="2520000" cy="5033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4045898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2" name="Picture 4" descr="http://liturgyhelp.com.au/resource_file/graphics/icons/N02ORSUA_icon_large_col.jp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12387"/>
              <a:ext cx="2520000" cy="5033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7001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17/08/2023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975064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7" name="Picture 4" descr="http://liturgyhelp.com.au/resource_file/graphics/icons/N02ORSUA_icon_large_col.jp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12387"/>
              <a:ext cx="2520000" cy="5033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7445138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17/08/2023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7987551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17/08/2023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37440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17/08/2023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342533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17/08/2023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534869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17/08/2023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010751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17/08/2023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3532331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17/08/2023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71720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17/08/2023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8852001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17/08/2023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60947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17/08/2023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298531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17/08/2023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0166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17/08/2023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7084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17/08/2023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6525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17/08/2023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72046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0" r:id="rId2"/>
    <p:sldLayoutId id="2147483662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17/08/2023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6451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17/08/2023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03855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17/08/2023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1818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17/08/2023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51215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27176" y="358832"/>
            <a:ext cx="61926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cap="all" dirty="0">
                <a:latin typeface="Calibri" pitchFamily="34" charset="0"/>
              </a:rPr>
              <a:t>third Sunday in ordinary time</a:t>
            </a:r>
            <a:endParaRPr lang="en-AU" sz="4500" b="1" cap="all" dirty="0"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64904" y="3068960"/>
            <a:ext cx="65172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i="1" dirty="0"/>
              <a:t>Mary Immaculate Parish </a:t>
            </a:r>
            <a:br>
              <a:rPr lang="en-AU" sz="3200" i="1" dirty="0"/>
            </a:br>
            <a:r>
              <a:rPr lang="en-AU" sz="3200" i="1" dirty="0"/>
              <a:t>Quakers Hill-Schofields </a:t>
            </a:r>
            <a:br>
              <a:rPr lang="en-AU" sz="3200" i="1" dirty="0"/>
            </a:br>
            <a:r>
              <a:rPr lang="en-AU" sz="3200" i="1" dirty="0"/>
              <a:t>We welcome our parishioners and visitors to our Parish today.</a:t>
            </a:r>
            <a:endParaRPr lang="en-US" sz="3200" i="1" dirty="0"/>
          </a:p>
        </p:txBody>
      </p:sp>
      <p:sp>
        <p:nvSpPr>
          <p:cNvPr id="7" name="Rectangle 6"/>
          <p:cNvSpPr/>
          <p:nvPr/>
        </p:nvSpPr>
        <p:spPr>
          <a:xfrm>
            <a:off x="2394520" y="6119336"/>
            <a:ext cx="6858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AU" sz="1400" dirty="0">
                <a:solidFill>
                  <a:prstClr val="black"/>
                </a:solidFill>
              </a:rPr>
              <a:t>All music reproduced with permission of ONE LICENSE No. A-642058 or</a:t>
            </a:r>
          </a:p>
          <a:p>
            <a:pPr lvl="0" algn="ctr"/>
            <a:r>
              <a:rPr lang="en-AU" sz="1400" dirty="0">
                <a:solidFill>
                  <a:prstClr val="black"/>
                </a:solidFill>
              </a:rPr>
              <a:t>Christian Copyright Licensing No. 21987</a:t>
            </a:r>
          </a:p>
          <a:p>
            <a:pPr lvl="0" algn="ctr"/>
            <a:r>
              <a:rPr lang="en-AU" sz="1400" dirty="0">
                <a:solidFill>
                  <a:prstClr val="black"/>
                </a:solidFill>
              </a:rPr>
              <a:t>Graphics Used with Permission of </a:t>
            </a:r>
            <a:r>
              <a:rPr lang="en-AU" sz="1400" dirty="0" err="1">
                <a:solidFill>
                  <a:prstClr val="black"/>
                </a:solidFill>
              </a:rPr>
              <a:t>Sr</a:t>
            </a:r>
            <a:r>
              <a:rPr lang="en-AU" sz="1400" dirty="0">
                <a:solidFill>
                  <a:prstClr val="black"/>
                </a:solidFill>
              </a:rPr>
              <a:t> Susan Daily IBVM.</a:t>
            </a:r>
          </a:p>
        </p:txBody>
      </p:sp>
    </p:spTree>
    <p:extLst>
      <p:ext uri="{BB962C8B-B14F-4D97-AF65-F5344CB8AC3E}">
        <p14:creationId xmlns:p14="http://schemas.microsoft.com/office/powerpoint/2010/main" val="484348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latin typeface="Calibri" pitchFamily="34" charset="0"/>
              </a:rPr>
              <a:t>PENITENTIAL ACT</a:t>
            </a:r>
          </a:p>
        </p:txBody>
      </p:sp>
      <p:sp>
        <p:nvSpPr>
          <p:cNvPr id="4" name="Rectangle 3"/>
          <p:cNvSpPr/>
          <p:nvPr/>
        </p:nvSpPr>
        <p:spPr>
          <a:xfrm>
            <a:off x="2548200" y="1114582"/>
            <a:ext cx="6811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AU" sz="3600" b="1" dirty="0"/>
              <a:t>Celebrant: Lord have mercy,</a:t>
            </a:r>
          </a:p>
          <a:p>
            <a:pPr lvl="0"/>
            <a:r>
              <a:rPr lang="en-AU" sz="3600" b="1" dirty="0"/>
              <a:t>All: LORD, HAVE MERCY.</a:t>
            </a:r>
          </a:p>
        </p:txBody>
      </p:sp>
      <p:sp>
        <p:nvSpPr>
          <p:cNvPr id="5" name="Rectangle 4"/>
          <p:cNvSpPr/>
          <p:nvPr/>
        </p:nvSpPr>
        <p:spPr>
          <a:xfrm>
            <a:off x="2548200" y="2852936"/>
            <a:ext cx="67763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AU" sz="4000" b="1" dirty="0"/>
              <a:t>Celebrant: Christ have mercy,</a:t>
            </a:r>
          </a:p>
          <a:p>
            <a:pPr lvl="0"/>
            <a:r>
              <a:rPr lang="en-AU" sz="4000" b="1" dirty="0"/>
              <a:t>All: CHRIST, HAVE MERCY.</a:t>
            </a:r>
          </a:p>
        </p:txBody>
      </p:sp>
      <p:sp>
        <p:nvSpPr>
          <p:cNvPr id="6" name="Rectangle 5"/>
          <p:cNvSpPr/>
          <p:nvPr/>
        </p:nvSpPr>
        <p:spPr>
          <a:xfrm>
            <a:off x="2548200" y="4653136"/>
            <a:ext cx="659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AU" sz="3600" b="1" dirty="0"/>
              <a:t>Celebrant: Lord have mercy,</a:t>
            </a:r>
          </a:p>
          <a:p>
            <a:pPr lvl="0"/>
            <a:r>
              <a:rPr lang="en-AU" sz="3600" b="1" dirty="0"/>
              <a:t>All: LORD, HAVE MERCY.</a:t>
            </a:r>
          </a:p>
        </p:txBody>
      </p:sp>
    </p:spTree>
    <p:extLst>
      <p:ext uri="{BB962C8B-B14F-4D97-AF65-F5344CB8AC3E}">
        <p14:creationId xmlns:p14="http://schemas.microsoft.com/office/powerpoint/2010/main" val="786798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latin typeface="Calibri" pitchFamily="34" charset="0"/>
              </a:rPr>
              <a:t>GLORIA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27784" y="563969"/>
            <a:ext cx="6516216" cy="629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98525" algn="l"/>
              </a:tabLst>
            </a:pPr>
            <a:r>
              <a:rPr lang="en-US" sz="3100" b="1" dirty="0"/>
              <a:t>Glory to God in the highest, and on earth peace to people of good will.</a:t>
            </a:r>
            <a:endParaRPr lang="en-US" sz="3100" b="1" cap="all" dirty="0"/>
          </a:p>
          <a:p>
            <a:pPr>
              <a:tabLst>
                <a:tab pos="898525" algn="l"/>
              </a:tabLst>
            </a:pPr>
            <a:r>
              <a:rPr lang="en-US" sz="3100" b="1" dirty="0"/>
              <a:t>We praise you,</a:t>
            </a:r>
          </a:p>
          <a:p>
            <a:pPr>
              <a:tabLst>
                <a:tab pos="898525" algn="l"/>
              </a:tabLst>
            </a:pPr>
            <a:r>
              <a:rPr lang="en-US" sz="3100" b="1" dirty="0"/>
              <a:t>we bless you,</a:t>
            </a:r>
          </a:p>
          <a:p>
            <a:pPr>
              <a:tabLst>
                <a:tab pos="898525" algn="l"/>
              </a:tabLst>
            </a:pPr>
            <a:r>
              <a:rPr lang="en-US" sz="3100" b="1" dirty="0"/>
              <a:t>we adore you,</a:t>
            </a:r>
          </a:p>
          <a:p>
            <a:pPr>
              <a:tabLst>
                <a:tab pos="898525" algn="l"/>
              </a:tabLst>
            </a:pPr>
            <a:r>
              <a:rPr lang="en-US" sz="3100" b="1" dirty="0"/>
              <a:t>we glorify you,</a:t>
            </a:r>
          </a:p>
          <a:p>
            <a:pPr>
              <a:tabLst>
                <a:tab pos="898525" algn="l"/>
              </a:tabLst>
            </a:pPr>
            <a:r>
              <a:rPr lang="en-US" sz="3100" b="1" dirty="0"/>
              <a:t>we give you thanks for your </a:t>
            </a:r>
            <a:br>
              <a:rPr lang="en-US" sz="3100" b="1" dirty="0"/>
            </a:br>
            <a:r>
              <a:rPr lang="en-US" sz="3100" b="1" dirty="0"/>
              <a:t>great glory,</a:t>
            </a:r>
          </a:p>
          <a:p>
            <a:pPr>
              <a:tabLst>
                <a:tab pos="898525" algn="l"/>
              </a:tabLst>
            </a:pPr>
            <a:r>
              <a:rPr lang="en-US" sz="3100" b="1" dirty="0"/>
              <a:t>Lord God, heavenly King</a:t>
            </a:r>
          </a:p>
          <a:p>
            <a:pPr>
              <a:tabLst>
                <a:tab pos="898525" algn="l"/>
              </a:tabLst>
            </a:pPr>
            <a:r>
              <a:rPr lang="en-US" sz="3100" b="1" dirty="0"/>
              <a:t>O God, almighty Father.</a:t>
            </a:r>
          </a:p>
          <a:p>
            <a:pPr>
              <a:tabLst>
                <a:tab pos="898525" algn="l"/>
              </a:tabLst>
            </a:pPr>
            <a:r>
              <a:rPr lang="en-US" sz="3100" b="1" dirty="0"/>
              <a:t>Lord Jesus Christ, Only Begotten Son,</a:t>
            </a:r>
          </a:p>
          <a:p>
            <a:pPr>
              <a:tabLst>
                <a:tab pos="898525" algn="l"/>
              </a:tabLst>
            </a:pPr>
            <a:r>
              <a:rPr lang="en-US" sz="3100" b="1" dirty="0"/>
              <a:t>Lord God, Lamb of God, </a:t>
            </a:r>
            <a:br>
              <a:rPr lang="en-US" sz="3100" b="1" dirty="0"/>
            </a:br>
            <a:r>
              <a:rPr lang="en-US" sz="3100" b="1" dirty="0"/>
              <a:t>Son of the Father,</a:t>
            </a:r>
          </a:p>
        </p:txBody>
      </p:sp>
    </p:spTree>
    <p:extLst>
      <p:ext uri="{BB962C8B-B14F-4D97-AF65-F5344CB8AC3E}">
        <p14:creationId xmlns:p14="http://schemas.microsoft.com/office/powerpoint/2010/main" val="4048445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latin typeface="Calibri" pitchFamily="34" charset="0"/>
              </a:rPr>
              <a:t>GLORIA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28000" y="565200"/>
            <a:ext cx="6300192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98525" algn="l"/>
              </a:tabLst>
            </a:pPr>
            <a:r>
              <a:rPr lang="en-US" sz="3100" b="1" dirty="0"/>
              <a:t>you take away the sins of the world,</a:t>
            </a:r>
          </a:p>
          <a:p>
            <a:pPr>
              <a:tabLst>
                <a:tab pos="898525" algn="l"/>
              </a:tabLst>
            </a:pPr>
            <a:r>
              <a:rPr lang="en-US" sz="3100" b="1" dirty="0"/>
              <a:t>have mercy on us;</a:t>
            </a:r>
          </a:p>
          <a:p>
            <a:pPr>
              <a:tabLst>
                <a:tab pos="898525" algn="l"/>
              </a:tabLst>
            </a:pPr>
            <a:r>
              <a:rPr lang="en-US" sz="3100" b="1" dirty="0"/>
              <a:t>you take away the sins of the world,</a:t>
            </a:r>
          </a:p>
          <a:p>
            <a:pPr>
              <a:tabLst>
                <a:tab pos="898525" algn="l"/>
              </a:tabLst>
            </a:pPr>
            <a:r>
              <a:rPr lang="en-US" sz="3100" b="1" dirty="0"/>
              <a:t>receive our prayer;</a:t>
            </a:r>
          </a:p>
          <a:p>
            <a:pPr>
              <a:tabLst>
                <a:tab pos="898525" algn="l"/>
              </a:tabLst>
            </a:pPr>
            <a:r>
              <a:rPr lang="en-US" sz="3100" b="1" dirty="0"/>
              <a:t>you are seated at the right hand of the Father, have mercy on us.</a:t>
            </a:r>
          </a:p>
          <a:p>
            <a:pPr>
              <a:tabLst>
                <a:tab pos="898525" algn="l"/>
              </a:tabLst>
            </a:pPr>
            <a:r>
              <a:rPr lang="en-US" sz="3100" b="1" dirty="0"/>
              <a:t>For you alone are the Holy One,</a:t>
            </a:r>
          </a:p>
          <a:p>
            <a:pPr>
              <a:tabLst>
                <a:tab pos="898525" algn="l"/>
              </a:tabLst>
            </a:pPr>
            <a:r>
              <a:rPr lang="en-US" sz="3100" b="1" dirty="0"/>
              <a:t>you alone are the Lord,</a:t>
            </a:r>
          </a:p>
          <a:p>
            <a:pPr>
              <a:tabLst>
                <a:tab pos="898525" algn="l"/>
              </a:tabLst>
            </a:pPr>
            <a:r>
              <a:rPr lang="en-US" sz="3100" b="1" dirty="0"/>
              <a:t>you alone are the Most High,</a:t>
            </a:r>
          </a:p>
          <a:p>
            <a:pPr>
              <a:tabLst>
                <a:tab pos="898525" algn="l"/>
              </a:tabLst>
            </a:pPr>
            <a:r>
              <a:rPr lang="en-US" sz="3100" b="1" dirty="0"/>
              <a:t>Jesus Christ,</a:t>
            </a:r>
          </a:p>
          <a:p>
            <a:pPr>
              <a:tabLst>
                <a:tab pos="898525" algn="l"/>
              </a:tabLst>
            </a:pPr>
            <a:r>
              <a:rPr lang="en-US" sz="3100" b="1" dirty="0"/>
              <a:t>with the Holy Spirit,</a:t>
            </a:r>
          </a:p>
          <a:p>
            <a:pPr>
              <a:tabLst>
                <a:tab pos="898525" algn="l"/>
              </a:tabLst>
            </a:pPr>
            <a:r>
              <a:rPr lang="en-US" sz="3100" b="1" dirty="0"/>
              <a:t>in the glory of God the Father. Amen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27784" y="6427113"/>
            <a:ext cx="6516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100" dirty="0"/>
              <a:t>Mass of Glory &amp; Praise - Paul Mason 2010 / Mass of St Francis – Paul Taylor 2010</a:t>
            </a:r>
          </a:p>
          <a:p>
            <a:pPr algn="ctr"/>
            <a:r>
              <a:rPr lang="en-AU" sz="1100" dirty="0"/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549117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66750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9907" y="2267144"/>
            <a:ext cx="5688632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500" b="1" dirty="0">
                <a:latin typeface="Calibri" pitchFamily="34" charset="0"/>
              </a:rPr>
              <a:t>FIRST READING</a:t>
            </a:r>
          </a:p>
          <a:p>
            <a:pPr algn="ctr"/>
            <a:r>
              <a:rPr lang="en-AU" sz="2800" b="1" dirty="0">
                <a:latin typeface="Calibri" pitchFamily="34" charset="0"/>
              </a:rPr>
              <a:t>Jonah 3: 1-5. 10</a:t>
            </a:r>
          </a:p>
        </p:txBody>
      </p:sp>
    </p:spTree>
    <p:extLst>
      <p:ext uri="{BB962C8B-B14F-4D97-AF65-F5344CB8AC3E}">
        <p14:creationId xmlns:p14="http://schemas.microsoft.com/office/powerpoint/2010/main" val="25757212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3808" y="188640"/>
            <a:ext cx="5688632" cy="426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500" b="1" dirty="0">
                <a:latin typeface="Calibri" pitchFamily="34" charset="0"/>
              </a:rPr>
              <a:t>RESPONSORIAL PSALM</a:t>
            </a:r>
          </a:p>
          <a:p>
            <a:pPr algn="ctr"/>
            <a:r>
              <a:rPr lang="en-AU" sz="2800" b="1" dirty="0">
                <a:latin typeface="Calibri" pitchFamily="34" charset="0"/>
              </a:rPr>
              <a:t>Ps 24: 4-9</a:t>
            </a:r>
          </a:p>
          <a:p>
            <a:pPr algn="ctr"/>
            <a:endParaRPr lang="en-US" sz="6600" b="1" dirty="0"/>
          </a:p>
          <a:p>
            <a:pPr algn="ctr"/>
            <a:r>
              <a:rPr lang="en-US" sz="6600" b="1" dirty="0"/>
              <a:t>Teach me your ways, O Lord.</a:t>
            </a:r>
          </a:p>
        </p:txBody>
      </p:sp>
    </p:spTree>
    <p:extLst>
      <p:ext uri="{BB962C8B-B14F-4D97-AF65-F5344CB8AC3E}">
        <p14:creationId xmlns:p14="http://schemas.microsoft.com/office/powerpoint/2010/main" val="35344409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2267144"/>
            <a:ext cx="5688632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500" b="1" dirty="0">
                <a:latin typeface="Calibri" pitchFamily="34" charset="0"/>
              </a:rPr>
              <a:t>SECOND READING</a:t>
            </a:r>
          </a:p>
          <a:p>
            <a:pPr algn="ctr"/>
            <a:r>
              <a:rPr lang="en-AU" sz="2800" b="1" dirty="0">
                <a:latin typeface="Calibri" pitchFamily="34" charset="0"/>
              </a:rPr>
              <a:t>Corinthians 7: 29-31</a:t>
            </a:r>
          </a:p>
        </p:txBody>
      </p:sp>
    </p:spTree>
    <p:extLst>
      <p:ext uri="{BB962C8B-B14F-4D97-AF65-F5344CB8AC3E}">
        <p14:creationId xmlns:p14="http://schemas.microsoft.com/office/powerpoint/2010/main" val="2691813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9792" y="188640"/>
            <a:ext cx="6336704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500" b="1" dirty="0">
                <a:latin typeface="Calibri" pitchFamily="34" charset="0"/>
              </a:rPr>
              <a:t>GOSPEL ACCLAMATION</a:t>
            </a:r>
          </a:p>
          <a:p>
            <a:pPr algn="ctr"/>
            <a:endParaRPr lang="en-US" sz="3600" b="1" dirty="0"/>
          </a:p>
          <a:p>
            <a:pPr algn="ctr"/>
            <a:endParaRPr lang="en-US" sz="3600" b="1" dirty="0"/>
          </a:p>
          <a:p>
            <a:pPr algn="ctr"/>
            <a:r>
              <a:rPr lang="en-US" sz="4800" b="1" dirty="0"/>
              <a:t>Alleluia, alleluia!</a:t>
            </a:r>
          </a:p>
          <a:p>
            <a:pPr algn="ctr"/>
            <a:r>
              <a:rPr lang="en-US" sz="4800" b="1" dirty="0"/>
              <a:t>The kingdom of God is near:</a:t>
            </a:r>
          </a:p>
          <a:p>
            <a:pPr algn="ctr"/>
            <a:r>
              <a:rPr lang="en-US" sz="4800" b="1" dirty="0"/>
              <a:t>believe the Good News!</a:t>
            </a:r>
          </a:p>
          <a:p>
            <a:pPr algn="ctr"/>
            <a:r>
              <a:rPr lang="en-US" sz="4800" b="1" dirty="0"/>
              <a:t>Alleluia!</a:t>
            </a:r>
          </a:p>
        </p:txBody>
      </p:sp>
    </p:spTree>
    <p:extLst>
      <p:ext uri="{BB962C8B-B14F-4D97-AF65-F5344CB8AC3E}">
        <p14:creationId xmlns:p14="http://schemas.microsoft.com/office/powerpoint/2010/main" val="31229927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4" y="1374592"/>
            <a:ext cx="5940152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500" b="1" dirty="0">
                <a:latin typeface="Calibri" pitchFamily="34" charset="0"/>
              </a:rPr>
              <a:t>GOSPEL</a:t>
            </a:r>
          </a:p>
          <a:p>
            <a:r>
              <a:rPr lang="en-US" sz="3600" dirty="0"/>
              <a:t>The Lord be with you.</a:t>
            </a:r>
          </a:p>
          <a:p>
            <a:r>
              <a:rPr lang="en-US" sz="3600" b="1" dirty="0"/>
              <a:t>All: 	AND WITH YOUR SPIRIT.</a:t>
            </a:r>
          </a:p>
          <a:p>
            <a:endParaRPr lang="en-US" sz="3600" dirty="0"/>
          </a:p>
          <a:p>
            <a:r>
              <a:rPr lang="en-US" sz="3600" dirty="0"/>
              <a:t>A reading from the holy Gospel according to Mark.</a:t>
            </a:r>
          </a:p>
          <a:p>
            <a:r>
              <a:rPr lang="en-US" sz="3600" b="1" cap="all" dirty="0"/>
              <a:t>All: 	Glory to you, O Lord.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681706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9832" y="2276872"/>
            <a:ext cx="5688632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500" b="1" dirty="0">
                <a:latin typeface="Calibri" pitchFamily="34" charset="0"/>
              </a:rPr>
              <a:t>GOSPEL</a:t>
            </a:r>
          </a:p>
          <a:p>
            <a:pPr algn="ctr"/>
            <a:r>
              <a:rPr lang="en-US" sz="2800" b="1" dirty="0"/>
              <a:t>Mark 1: 14-20</a:t>
            </a:r>
          </a:p>
        </p:txBody>
      </p:sp>
    </p:spTree>
    <p:extLst>
      <p:ext uri="{BB962C8B-B14F-4D97-AF65-F5344CB8AC3E}">
        <p14:creationId xmlns:p14="http://schemas.microsoft.com/office/powerpoint/2010/main" val="838244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95536" y="180000"/>
            <a:ext cx="8532464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95536" y="1052736"/>
            <a:ext cx="8496264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323528" y="5877272"/>
            <a:ext cx="8641085" cy="98072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400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AU" sz="1400" dirty="0"/>
              <a:t>All music reproduced with permission of ONE LICENSE No. A-642058 or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AU" sz="1400" dirty="0"/>
              <a:t>Christian Copyright Licensing No. 21987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91579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55909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latin typeface="Calibri" pitchFamily="34" charset="0"/>
              </a:rPr>
              <a:t>APOSTLES’ CREED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43808" y="674400"/>
            <a:ext cx="630019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98525" algn="l"/>
              </a:tabLst>
            </a:pPr>
            <a:r>
              <a:rPr lang="en-US" sz="3200" b="1" dirty="0"/>
              <a:t>I believe in God, </a:t>
            </a:r>
          </a:p>
          <a:p>
            <a:pPr>
              <a:tabLst>
                <a:tab pos="898525" algn="l"/>
              </a:tabLst>
            </a:pPr>
            <a:r>
              <a:rPr lang="en-US" sz="3200" b="1" dirty="0"/>
              <a:t>the Father almighty,</a:t>
            </a:r>
          </a:p>
          <a:p>
            <a:pPr>
              <a:tabLst>
                <a:tab pos="898525" algn="l"/>
              </a:tabLst>
            </a:pPr>
            <a:r>
              <a:rPr lang="en-US" sz="3200" b="1" dirty="0"/>
              <a:t>Creator of heaven and earth,</a:t>
            </a:r>
          </a:p>
          <a:p>
            <a:pPr>
              <a:tabLst>
                <a:tab pos="898525" algn="l"/>
              </a:tabLst>
            </a:pPr>
            <a:r>
              <a:rPr lang="en-US" sz="3200" b="1" dirty="0"/>
              <a:t>and in Jesus Christ, his only Son,</a:t>
            </a:r>
          </a:p>
          <a:p>
            <a:pPr>
              <a:tabLst>
                <a:tab pos="898525" algn="l"/>
              </a:tabLst>
            </a:pPr>
            <a:r>
              <a:rPr lang="en-US" sz="3200" b="1" dirty="0"/>
              <a:t>our Lord, who was conceived by the Holy Spirit, </a:t>
            </a:r>
            <a:br>
              <a:rPr lang="en-US" sz="3200" b="1" dirty="0"/>
            </a:br>
            <a:r>
              <a:rPr lang="en-US" sz="3200" b="1" dirty="0"/>
              <a:t>born of the Virgin Mary, </a:t>
            </a:r>
            <a:br>
              <a:rPr lang="en-US" sz="3200" b="1" dirty="0"/>
            </a:br>
            <a:r>
              <a:rPr lang="en-US" sz="3200" b="1" dirty="0"/>
              <a:t>suffered under Pontius Pilate, </a:t>
            </a:r>
            <a:br>
              <a:rPr lang="en-US" sz="3200" b="1" dirty="0"/>
            </a:br>
            <a:r>
              <a:rPr lang="en-US" sz="3200" b="1" dirty="0"/>
              <a:t>was crucified, died and was buried;</a:t>
            </a:r>
          </a:p>
          <a:p>
            <a:pPr>
              <a:tabLst>
                <a:tab pos="898525" algn="l"/>
              </a:tabLst>
            </a:pPr>
            <a:r>
              <a:rPr lang="en-US" sz="3200" b="1" dirty="0"/>
              <a:t>he descended into hell;</a:t>
            </a:r>
          </a:p>
          <a:p>
            <a:pPr>
              <a:tabLst>
                <a:tab pos="898525" algn="l"/>
              </a:tabLst>
            </a:pPr>
            <a:r>
              <a:rPr lang="en-US" sz="3200" b="1" dirty="0"/>
              <a:t>on the third day he rose again from the dead;</a:t>
            </a:r>
          </a:p>
        </p:txBody>
      </p:sp>
    </p:spTree>
    <p:extLst>
      <p:ext uri="{BB962C8B-B14F-4D97-AF65-F5344CB8AC3E}">
        <p14:creationId xmlns:p14="http://schemas.microsoft.com/office/powerpoint/2010/main" val="25563448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latin typeface="Calibri" pitchFamily="34" charset="0"/>
              </a:rPr>
              <a:t>APOSTLES’ CREED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43808" y="674400"/>
            <a:ext cx="630019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98525" algn="l"/>
              </a:tabLst>
            </a:pPr>
            <a:r>
              <a:rPr lang="en-US" sz="3200" b="1" dirty="0"/>
              <a:t>he ascended into heaven,</a:t>
            </a:r>
          </a:p>
          <a:p>
            <a:pPr>
              <a:tabLst>
                <a:tab pos="898525" algn="l"/>
              </a:tabLst>
            </a:pPr>
            <a:r>
              <a:rPr lang="en-US" sz="3200" b="1" dirty="0"/>
              <a:t>and is seated at the right hand of God the Father almighty;</a:t>
            </a:r>
          </a:p>
          <a:p>
            <a:pPr>
              <a:tabLst>
                <a:tab pos="898525" algn="l"/>
              </a:tabLst>
            </a:pPr>
            <a:r>
              <a:rPr lang="en-US" sz="3200" b="1" dirty="0"/>
              <a:t>from there he will come to judge </a:t>
            </a:r>
          </a:p>
          <a:p>
            <a:pPr>
              <a:tabLst>
                <a:tab pos="898525" algn="l"/>
              </a:tabLst>
            </a:pPr>
            <a:r>
              <a:rPr lang="en-US" sz="3200" b="1" dirty="0"/>
              <a:t>the living and the dead.</a:t>
            </a:r>
          </a:p>
          <a:p>
            <a:pPr>
              <a:tabLst>
                <a:tab pos="898525" algn="l"/>
              </a:tabLst>
            </a:pPr>
            <a:r>
              <a:rPr lang="en-US" sz="3200" b="1" dirty="0"/>
              <a:t>I believe in the Holy Spirit,</a:t>
            </a:r>
          </a:p>
          <a:p>
            <a:pPr>
              <a:tabLst>
                <a:tab pos="898525" algn="l"/>
              </a:tabLst>
            </a:pPr>
            <a:r>
              <a:rPr lang="en-US" sz="3200" b="1" dirty="0"/>
              <a:t>the holy Catholic Church,</a:t>
            </a:r>
          </a:p>
          <a:p>
            <a:pPr>
              <a:tabLst>
                <a:tab pos="898525" algn="l"/>
              </a:tabLst>
            </a:pPr>
            <a:r>
              <a:rPr lang="en-US" sz="3200" b="1" dirty="0"/>
              <a:t>the communion of saints,</a:t>
            </a:r>
          </a:p>
          <a:p>
            <a:pPr>
              <a:tabLst>
                <a:tab pos="898525" algn="l"/>
              </a:tabLst>
            </a:pPr>
            <a:r>
              <a:rPr lang="en-US" sz="3200" b="1" dirty="0"/>
              <a:t>the forgiveness of sins,</a:t>
            </a:r>
          </a:p>
          <a:p>
            <a:pPr>
              <a:tabLst>
                <a:tab pos="898525" algn="l"/>
              </a:tabLst>
            </a:pPr>
            <a:r>
              <a:rPr lang="en-US" sz="3200" b="1" dirty="0"/>
              <a:t>the resurrection of the body,</a:t>
            </a:r>
          </a:p>
          <a:p>
            <a:pPr>
              <a:tabLst>
                <a:tab pos="898525" algn="l"/>
              </a:tabLst>
            </a:pPr>
            <a:r>
              <a:rPr lang="en-US" sz="3200" b="1" dirty="0"/>
              <a:t>and life everlasting. Amen.</a:t>
            </a:r>
          </a:p>
        </p:txBody>
      </p:sp>
    </p:spTree>
    <p:extLst>
      <p:ext uri="{BB962C8B-B14F-4D97-AF65-F5344CB8AC3E}">
        <p14:creationId xmlns:p14="http://schemas.microsoft.com/office/powerpoint/2010/main" val="39160996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libri" pitchFamily="34" charset="0"/>
              </a:rPr>
              <a:t>PRAYERS OF THE FAITHFUL</a:t>
            </a:r>
            <a:endParaRPr lang="en-AU" sz="3600" b="1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43808" y="1700808"/>
            <a:ext cx="6048673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AU" sz="3200" b="1" dirty="0"/>
          </a:p>
          <a:p>
            <a:pPr algn="ctr"/>
            <a:r>
              <a:rPr lang="en-AU" sz="6600" b="1" dirty="0"/>
              <a:t>R — Lord, hear our prayer. </a:t>
            </a:r>
            <a:endParaRPr lang="en-AU" sz="3200" b="1" dirty="0"/>
          </a:p>
        </p:txBody>
      </p:sp>
    </p:spTree>
    <p:extLst>
      <p:ext uri="{BB962C8B-B14F-4D97-AF65-F5344CB8AC3E}">
        <p14:creationId xmlns:p14="http://schemas.microsoft.com/office/powerpoint/2010/main" val="18547557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7216" y="5226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libri" pitchFamily="34" charset="0"/>
              </a:rPr>
              <a:t>PARISH COMMUNITY PRAYER</a:t>
            </a:r>
            <a:endParaRPr lang="en-AU" sz="3600" b="1" dirty="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83768" y="1196752"/>
            <a:ext cx="666023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b="1" dirty="0">
                <a:latin typeface="Calibri" pitchFamily="34" charset="0"/>
              </a:rPr>
              <a:t>God, our Father, bless this parish Mary Immaculate so that we may love you more. </a:t>
            </a:r>
          </a:p>
          <a:p>
            <a:pPr algn="ctr"/>
            <a:endParaRPr lang="en-AU" sz="4000" b="1" dirty="0">
              <a:latin typeface="Calibri" pitchFamily="34" charset="0"/>
            </a:endParaRPr>
          </a:p>
          <a:p>
            <a:pPr algn="ctr"/>
            <a:r>
              <a:rPr lang="en-AU" sz="4000" b="1" dirty="0">
                <a:latin typeface="Calibri" pitchFamily="34" charset="0"/>
              </a:rPr>
              <a:t>Help the parents to be good examples to the children and our youth to grow in love and strength as good Christians. </a:t>
            </a:r>
          </a:p>
        </p:txBody>
      </p:sp>
    </p:spTree>
    <p:extLst>
      <p:ext uri="{BB962C8B-B14F-4D97-AF65-F5344CB8AC3E}">
        <p14:creationId xmlns:p14="http://schemas.microsoft.com/office/powerpoint/2010/main" val="19037625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11760" y="404664"/>
            <a:ext cx="669674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b="1" dirty="0">
                <a:latin typeface="Calibri" pitchFamily="34" charset="0"/>
              </a:rPr>
              <a:t>Encircle our families with your loving care. To the sick grant health, to the aged bring serenity and to those in sorrow joy.</a:t>
            </a:r>
          </a:p>
          <a:p>
            <a:pPr algn="ctr"/>
            <a:endParaRPr lang="en-AU" sz="4000" b="1" dirty="0">
              <a:latin typeface="Calibri" pitchFamily="34" charset="0"/>
            </a:endParaRPr>
          </a:p>
          <a:p>
            <a:pPr algn="ctr"/>
            <a:r>
              <a:rPr lang="en-AU" sz="4000" b="1" dirty="0">
                <a:latin typeface="Calibri" pitchFamily="34" charset="0"/>
              </a:rPr>
              <a:t>May we grow stronger in faith and may our love for one another become deeper in our daily living.</a:t>
            </a:r>
          </a:p>
        </p:txBody>
      </p:sp>
    </p:spTree>
    <p:extLst>
      <p:ext uri="{BB962C8B-B14F-4D97-AF65-F5344CB8AC3E}">
        <p14:creationId xmlns:p14="http://schemas.microsoft.com/office/powerpoint/2010/main" val="15698897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02"/>
            <a:ext cx="91440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1440" y="2099371"/>
            <a:ext cx="896112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FIRST COLLECTION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supports priests currently serving in the Parramatta diocese as well as those who are retired or sick.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SECOND COLLECTION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SUPPORTS OUR ON GOING OVERHEADS AND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DAY TO DAY EXPENSES OF OUR PARISH…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69019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17162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851157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179512" y="5877272"/>
            <a:ext cx="8785101" cy="98072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400" dirty="0">
                <a:solidFill>
                  <a:prstClr val="black"/>
                </a:solidFill>
              </a:rPr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AU" sz="1400" dirty="0">
                <a:solidFill>
                  <a:prstClr val="black"/>
                </a:solidFill>
              </a:rPr>
              <a:t>All music reproduced with permission of ONE LICENSE No. A-642058 or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AU" sz="1400" dirty="0">
                <a:solidFill>
                  <a:prstClr val="black"/>
                </a:solidFill>
              </a:rPr>
              <a:t>Christian Copyright Licensing No. 21987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AU" sz="1400" dirty="0">
                <a:solidFill>
                  <a:prstClr val="black"/>
                </a:solidFill>
              </a:rPr>
              <a:t>Graphics Used with Permission of </a:t>
            </a:r>
            <a:r>
              <a:rPr lang="en-AU" sz="1400" dirty="0" err="1">
                <a:solidFill>
                  <a:prstClr val="black"/>
                </a:solidFill>
              </a:rPr>
              <a:t>Sr</a:t>
            </a:r>
            <a:r>
              <a:rPr lang="en-AU" sz="1400" dirty="0">
                <a:solidFill>
                  <a:prstClr val="black"/>
                </a:solidFill>
              </a:rPr>
              <a:t> Susan Daily IBVM.</a:t>
            </a:r>
          </a:p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056432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23528" y="180000"/>
            <a:ext cx="8604472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23528" y="1052736"/>
            <a:ext cx="8568272" cy="4851157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179512" y="5877272"/>
            <a:ext cx="8785101" cy="98072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400" dirty="0">
                <a:solidFill>
                  <a:prstClr val="black"/>
                </a:solidFill>
              </a:rPr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AU" sz="1400" dirty="0">
                <a:solidFill>
                  <a:prstClr val="black"/>
                </a:solidFill>
              </a:rPr>
              <a:t>All music reproduced with permission of ONE LICENSE No. A-642058 or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AU" sz="1400" dirty="0">
                <a:solidFill>
                  <a:prstClr val="black"/>
                </a:solidFill>
              </a:rPr>
              <a:t>Christian Copyright Licensing No. 21987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AU" sz="1400" dirty="0">
                <a:solidFill>
                  <a:prstClr val="black"/>
                </a:solidFill>
              </a:rPr>
              <a:t>Graphics Used with Permission of </a:t>
            </a:r>
            <a:r>
              <a:rPr lang="en-AU" sz="1400" dirty="0" err="1">
                <a:solidFill>
                  <a:prstClr val="black"/>
                </a:solidFill>
              </a:rPr>
              <a:t>Sr</a:t>
            </a:r>
            <a:r>
              <a:rPr lang="en-AU" sz="1400" dirty="0">
                <a:solidFill>
                  <a:prstClr val="black"/>
                </a:solidFill>
              </a:rPr>
              <a:t> Susan Daily IBVM.</a:t>
            </a:r>
          </a:p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61393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23528" y="180000"/>
            <a:ext cx="8604472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23528" y="1052736"/>
            <a:ext cx="8568272" cy="4536504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323528" y="5754690"/>
            <a:ext cx="8641085" cy="98072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400" dirty="0">
                <a:solidFill>
                  <a:prstClr val="black"/>
                </a:solidFill>
              </a:rPr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AU" sz="1400" dirty="0">
                <a:solidFill>
                  <a:prstClr val="black"/>
                </a:solidFill>
              </a:rPr>
              <a:t>All music reproduced with permission of ONE LICENSE No. A-642058 or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AU" sz="1400" dirty="0">
                <a:solidFill>
                  <a:prstClr val="black"/>
                </a:solidFill>
              </a:rPr>
              <a:t>Christian Copyright Licensing No. 21987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AU" sz="1400" dirty="0">
                <a:solidFill>
                  <a:prstClr val="black"/>
                </a:solidFill>
              </a:rPr>
              <a:t>Graphics Used with Permission of </a:t>
            </a:r>
            <a:r>
              <a:rPr lang="en-AU" sz="1400" dirty="0" err="1">
                <a:solidFill>
                  <a:prstClr val="black"/>
                </a:solidFill>
              </a:rPr>
              <a:t>Sr</a:t>
            </a:r>
            <a:r>
              <a:rPr lang="en-AU" sz="1400" dirty="0">
                <a:solidFill>
                  <a:prstClr val="black"/>
                </a:solidFill>
              </a:rPr>
              <a:t> Susan Daily IBVM.</a:t>
            </a:r>
          </a:p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397119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23528" y="180000"/>
            <a:ext cx="8604472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23528" y="1052736"/>
            <a:ext cx="8568272" cy="4851157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179512" y="5877272"/>
            <a:ext cx="8785101" cy="98072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400" dirty="0">
                <a:solidFill>
                  <a:prstClr val="black"/>
                </a:solidFill>
              </a:rPr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AU" sz="1400" dirty="0">
                <a:solidFill>
                  <a:prstClr val="black"/>
                </a:solidFill>
              </a:rPr>
              <a:t>All music reproduced with permission of ONE LICENSE No. A-642058 or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AU" sz="1400" dirty="0">
                <a:solidFill>
                  <a:prstClr val="black"/>
                </a:solidFill>
              </a:rPr>
              <a:t>Christian Copyright Licensing No. 21987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AU" sz="1400" dirty="0">
                <a:solidFill>
                  <a:prstClr val="black"/>
                </a:solidFill>
              </a:rPr>
              <a:t>Graphics Used with Permission of </a:t>
            </a:r>
            <a:r>
              <a:rPr lang="en-AU" sz="1400" dirty="0" err="1">
                <a:solidFill>
                  <a:prstClr val="black"/>
                </a:solidFill>
              </a:rPr>
              <a:t>Sr</a:t>
            </a:r>
            <a:r>
              <a:rPr lang="en-AU" sz="1400" dirty="0">
                <a:solidFill>
                  <a:prstClr val="black"/>
                </a:solidFill>
              </a:rPr>
              <a:t> Susan Daily IBVM.</a:t>
            </a:r>
          </a:p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536172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23528" y="180000"/>
            <a:ext cx="8604472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23528" y="1052736"/>
            <a:ext cx="8568272" cy="4851157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179512" y="5877272"/>
            <a:ext cx="8785101" cy="98072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400" dirty="0">
                <a:solidFill>
                  <a:prstClr val="black"/>
                </a:solidFill>
              </a:rPr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AU" sz="1400" dirty="0">
                <a:solidFill>
                  <a:prstClr val="black"/>
                </a:solidFill>
              </a:rPr>
              <a:t>All music reproduced with permission of ONE LICENSE No. A-642058 or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AU" sz="1400" dirty="0">
                <a:solidFill>
                  <a:prstClr val="black"/>
                </a:solidFill>
              </a:rPr>
              <a:t>Christian Copyright Licensing No. 21987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AU" sz="1400" dirty="0">
                <a:solidFill>
                  <a:prstClr val="black"/>
                </a:solidFill>
              </a:rPr>
              <a:t>Graphics Used with Permission of </a:t>
            </a:r>
            <a:r>
              <a:rPr lang="en-AU" sz="1400" dirty="0" err="1">
                <a:solidFill>
                  <a:prstClr val="black"/>
                </a:solidFill>
              </a:rPr>
              <a:t>Sr</a:t>
            </a:r>
            <a:r>
              <a:rPr lang="en-AU" sz="1400" dirty="0">
                <a:solidFill>
                  <a:prstClr val="black"/>
                </a:solidFill>
              </a:rPr>
              <a:t> Susan Daily IBVM.</a:t>
            </a:r>
          </a:p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499369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30855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latin typeface="Calibri" pitchFamily="34" charset="0"/>
              </a:rPr>
              <a:t>LITURGY OF THE EUCHARIST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72000" y="691200"/>
            <a:ext cx="633621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>
              <a:tabLst>
                <a:tab pos="252413" algn="l"/>
                <a:tab pos="342900" algn="l"/>
              </a:tabLst>
            </a:pPr>
            <a:r>
              <a:rPr lang="en-US" sz="2800" dirty="0"/>
              <a:t>Pray, brethren (brothers and sisters) …</a:t>
            </a:r>
          </a:p>
          <a:p>
            <a:pPr marL="0" lvl="1">
              <a:tabLst>
                <a:tab pos="252413" algn="l"/>
                <a:tab pos="342900" algn="l"/>
              </a:tabLst>
            </a:pPr>
            <a:r>
              <a:rPr lang="en-US" sz="2800" b="1" dirty="0"/>
              <a:t>All:	May the Lord accept the sacrifice 			at your hands, for the praise and 			glory of his name, for our good 			and the good of all his holy Church.</a:t>
            </a:r>
          </a:p>
          <a:p>
            <a:pPr marL="0" lvl="1">
              <a:tabLst>
                <a:tab pos="252413" algn="l"/>
                <a:tab pos="342900" algn="l"/>
              </a:tabLst>
            </a:pPr>
            <a:endParaRPr lang="en-US" sz="1400" b="1" dirty="0"/>
          </a:p>
          <a:p>
            <a:pPr marL="0" lvl="1">
              <a:tabLst>
                <a:tab pos="252413" algn="l"/>
                <a:tab pos="342900" algn="l"/>
              </a:tabLst>
            </a:pPr>
            <a:r>
              <a:rPr lang="en-US" sz="2800" b="1" dirty="0"/>
              <a:t>All: 	AMEN</a:t>
            </a:r>
          </a:p>
          <a:p>
            <a:pPr marL="0" lvl="1">
              <a:tabLst>
                <a:tab pos="252413" algn="l"/>
                <a:tab pos="342900" algn="l"/>
              </a:tabLst>
            </a:pPr>
            <a:endParaRPr lang="en-US" sz="1000" dirty="0"/>
          </a:p>
          <a:p>
            <a:pPr marL="0" lvl="1">
              <a:tabLst>
                <a:tab pos="252413" algn="l"/>
                <a:tab pos="342900" algn="l"/>
              </a:tabLst>
            </a:pPr>
            <a:r>
              <a:rPr lang="en-US" sz="2800" dirty="0"/>
              <a:t>The Lord be with you.</a:t>
            </a:r>
          </a:p>
          <a:p>
            <a:pPr marL="0" lvl="1">
              <a:tabLst>
                <a:tab pos="252413" algn="l"/>
                <a:tab pos="342900" algn="l"/>
              </a:tabLst>
            </a:pPr>
            <a:r>
              <a:rPr lang="en-US" sz="2800" b="1" dirty="0"/>
              <a:t>All: 	AND WITH YOUR SPIRIT.</a:t>
            </a:r>
          </a:p>
          <a:p>
            <a:pPr marL="0" lvl="1">
              <a:tabLst>
                <a:tab pos="252413" algn="l"/>
                <a:tab pos="342900" algn="l"/>
              </a:tabLst>
            </a:pPr>
            <a:endParaRPr lang="en-US" sz="1000" dirty="0"/>
          </a:p>
          <a:p>
            <a:pPr marL="0" lvl="1">
              <a:tabLst>
                <a:tab pos="252413" algn="l"/>
                <a:tab pos="342900" algn="l"/>
              </a:tabLst>
            </a:pPr>
            <a:r>
              <a:rPr lang="en-US" sz="2800" dirty="0"/>
              <a:t>Lift up your hearts.</a:t>
            </a:r>
          </a:p>
          <a:p>
            <a:pPr marL="0" lvl="1">
              <a:tabLst>
                <a:tab pos="252413" algn="l"/>
                <a:tab pos="342900" algn="l"/>
              </a:tabLst>
            </a:pPr>
            <a:r>
              <a:rPr lang="en-US" sz="2800" b="1" dirty="0"/>
              <a:t>All: 	WE LIFT THEM UP TO THE LORD</a:t>
            </a:r>
          </a:p>
          <a:p>
            <a:pPr marL="0" lvl="1">
              <a:tabLst>
                <a:tab pos="252413" algn="l"/>
                <a:tab pos="342900" algn="l"/>
              </a:tabLst>
            </a:pPr>
            <a:endParaRPr lang="en-US" sz="1000" dirty="0"/>
          </a:p>
          <a:p>
            <a:pPr marL="0" lvl="1">
              <a:tabLst>
                <a:tab pos="252413" algn="l"/>
                <a:tab pos="342900" algn="l"/>
              </a:tabLst>
            </a:pPr>
            <a:r>
              <a:rPr lang="en-US" sz="2800" dirty="0"/>
              <a:t>Let us give thanks to the Lord our God.</a:t>
            </a:r>
          </a:p>
          <a:p>
            <a:pPr marL="0" lvl="1">
              <a:tabLst>
                <a:tab pos="252413" algn="l"/>
                <a:tab pos="342900" algn="l"/>
              </a:tabLst>
            </a:pPr>
            <a:r>
              <a:rPr lang="en-US" sz="2800" b="1" dirty="0"/>
              <a:t>All: 	IT IS RIGHT AND JUST.</a:t>
            </a:r>
          </a:p>
        </p:txBody>
      </p:sp>
    </p:spTree>
    <p:extLst>
      <p:ext uri="{BB962C8B-B14F-4D97-AF65-F5344CB8AC3E}">
        <p14:creationId xmlns:p14="http://schemas.microsoft.com/office/powerpoint/2010/main" val="9486065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79583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libri" pitchFamily="34" charset="0"/>
              </a:rPr>
              <a:t>SANCTUS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1800" y="1659285"/>
            <a:ext cx="61206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/>
              <a:t>Holy, Holy, Holy Lord God of hosts.</a:t>
            </a:r>
            <a:endParaRPr lang="en-US" sz="3200" b="1" dirty="0"/>
          </a:p>
          <a:p>
            <a:r>
              <a:rPr lang="en-AU" sz="3200" b="1" dirty="0"/>
              <a:t>Heaven and earth are full of your glory.</a:t>
            </a:r>
            <a:endParaRPr lang="en-US" sz="3200" b="1" dirty="0"/>
          </a:p>
          <a:p>
            <a:r>
              <a:rPr lang="en-AU" sz="3200" b="1" dirty="0"/>
              <a:t>Hosanna in the highest.</a:t>
            </a:r>
            <a:endParaRPr lang="en-US" sz="3200" b="1" dirty="0"/>
          </a:p>
          <a:p>
            <a:r>
              <a:rPr lang="en-AU" sz="3200" b="1" dirty="0"/>
              <a:t>Blessed is he who comes</a:t>
            </a:r>
            <a:endParaRPr lang="en-US" sz="3200" b="1" dirty="0"/>
          </a:p>
          <a:p>
            <a:r>
              <a:rPr lang="en-AU" sz="3200" b="1" dirty="0"/>
              <a:t>In the name of the Lord.</a:t>
            </a:r>
            <a:endParaRPr lang="en-US" sz="3200" b="1" dirty="0"/>
          </a:p>
          <a:p>
            <a:r>
              <a:rPr lang="en-AU" sz="3200" b="1" dirty="0"/>
              <a:t>Hosanna in the highest.</a:t>
            </a:r>
            <a:endParaRPr lang="en-US" sz="3200" b="1" dirty="0"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4" y="6427113"/>
            <a:ext cx="6516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100" dirty="0"/>
              <a:t>Mass of Glory &amp; Praise - Paul Mason 2010 / Mass of St Francis – Paul Taylor 2010</a:t>
            </a:r>
          </a:p>
          <a:p>
            <a:pPr algn="ctr"/>
            <a:r>
              <a:rPr lang="en-AU" sz="1100" dirty="0"/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38786508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377"/>
            <a:ext cx="9144000" cy="50395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013176"/>
            <a:ext cx="9144000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PLEASE KNEEL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 BE SEATED</a:t>
            </a:r>
          </a:p>
        </p:txBody>
      </p:sp>
    </p:spTree>
    <p:extLst>
      <p:ext uri="{BB962C8B-B14F-4D97-AF65-F5344CB8AC3E}">
        <p14:creationId xmlns:p14="http://schemas.microsoft.com/office/powerpoint/2010/main" val="36258328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latin typeface="Calibri" pitchFamily="34" charset="0"/>
              </a:rPr>
              <a:t>MYSTERY OF FAITH</a:t>
            </a:r>
          </a:p>
          <a:p>
            <a:pPr algn="ctr"/>
            <a:r>
              <a:rPr lang="en-AU" sz="3600" b="1" dirty="0">
                <a:solidFill>
                  <a:srgbClr val="FF0000"/>
                </a:solidFill>
                <a:latin typeface="Calibri" pitchFamily="34" charset="0"/>
              </a:rPr>
              <a:t>(Option 1)</a:t>
            </a:r>
            <a:endParaRPr lang="en-US" sz="36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1800" y="2644170"/>
            <a:ext cx="61206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/>
              <a:t>We proclaim your Death, O Lord,</a:t>
            </a:r>
          </a:p>
          <a:p>
            <a:r>
              <a:rPr lang="en-AU" sz="3200" b="1" dirty="0">
                <a:effectLst/>
              </a:rPr>
              <a:t>and profess your Resurrection </a:t>
            </a:r>
          </a:p>
          <a:p>
            <a:r>
              <a:rPr lang="en-AU" sz="3200" b="1" dirty="0">
                <a:effectLst/>
              </a:rPr>
              <a:t>until you come again.</a:t>
            </a:r>
            <a:endParaRPr lang="en-US" sz="3200" b="1" dirty="0"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4" y="6427113"/>
            <a:ext cx="6516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100" dirty="0"/>
              <a:t>Mass of Glory &amp; Praise - Paul Mason 2010 / Mass of St Francis – Paul Taylor 2010</a:t>
            </a:r>
          </a:p>
          <a:p>
            <a:pPr algn="ctr"/>
            <a:r>
              <a:rPr lang="en-AU" sz="1100" dirty="0"/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6675612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latin typeface="Calibri" pitchFamily="34" charset="0"/>
              </a:rPr>
              <a:t>MYSTERY OF FAITH</a:t>
            </a:r>
          </a:p>
          <a:p>
            <a:pPr algn="ctr"/>
            <a:r>
              <a:rPr lang="en-AU" sz="36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(Option 2)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1800" y="2428726"/>
            <a:ext cx="612068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100" b="1" dirty="0"/>
              <a:t>When we eat this Bread </a:t>
            </a:r>
            <a:br>
              <a:rPr lang="en-AU" sz="3100" b="1" dirty="0"/>
            </a:br>
            <a:r>
              <a:rPr lang="en-AU" sz="3100" b="1" dirty="0"/>
              <a:t>and drink this Cup,</a:t>
            </a:r>
          </a:p>
          <a:p>
            <a:r>
              <a:rPr lang="en-AU" sz="3100" b="1" dirty="0">
                <a:effectLst/>
              </a:rPr>
              <a:t>we proclaim your Death, O Lord,</a:t>
            </a:r>
          </a:p>
          <a:p>
            <a:r>
              <a:rPr lang="en-AU" sz="3100" b="1" dirty="0"/>
              <a:t>until you come again.</a:t>
            </a:r>
            <a:endParaRPr lang="en-US" sz="3100" b="1" dirty="0"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4" y="6427113"/>
            <a:ext cx="6516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100" dirty="0"/>
              <a:t>Mass of Glory &amp; Praise - Paul Mason 2010 / Mass of St Francis – Paul Taylor 2010</a:t>
            </a:r>
          </a:p>
          <a:p>
            <a:pPr algn="ctr"/>
            <a:r>
              <a:rPr lang="en-AU" sz="1100" dirty="0"/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39392715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latin typeface="Calibri" pitchFamily="34" charset="0"/>
              </a:rPr>
              <a:t>MYSTERY OF FAITH</a:t>
            </a:r>
          </a:p>
          <a:p>
            <a:pPr algn="ctr"/>
            <a:r>
              <a:rPr lang="en-AU" sz="3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34" charset="0"/>
              </a:rPr>
              <a:t>(Option 3)</a:t>
            </a:r>
            <a:endParaRPr lang="en-US" sz="3600" dirty="0">
              <a:solidFill>
                <a:schemeClr val="accent4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1800" y="2644170"/>
            <a:ext cx="61206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/>
              <a:t>Save us, Saviour of the world,</a:t>
            </a:r>
            <a:br>
              <a:rPr lang="en-AU" sz="3200" b="1" dirty="0"/>
            </a:br>
            <a:r>
              <a:rPr lang="en-AU" sz="3200" b="1" dirty="0"/>
              <a:t>for by your Cross and Resurrection</a:t>
            </a:r>
          </a:p>
          <a:p>
            <a:r>
              <a:rPr lang="en-AU" sz="3200" b="1" dirty="0">
                <a:effectLst/>
              </a:rPr>
              <a:t>you have set us free.</a:t>
            </a:r>
            <a:endParaRPr lang="en-US" sz="3200" b="1" dirty="0"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4" y="6427113"/>
            <a:ext cx="6516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100" dirty="0"/>
              <a:t>Mass of Glory &amp; Praise - Paul Mason 2010 / Mass of St Francis – Paul Taylor 2010</a:t>
            </a:r>
          </a:p>
          <a:p>
            <a:pPr algn="ctr"/>
            <a:r>
              <a:rPr lang="en-AU" sz="1100" dirty="0"/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3582638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851157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323528" y="5877272"/>
            <a:ext cx="8641085" cy="98072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400" dirty="0">
                <a:solidFill>
                  <a:prstClr val="black"/>
                </a:solidFill>
              </a:rPr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AU" sz="1400" dirty="0">
                <a:solidFill>
                  <a:prstClr val="black"/>
                </a:solidFill>
              </a:rPr>
              <a:t>All music reproduced with permission of ONE LICENSE No. A-642058 or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AU" sz="1400" dirty="0">
                <a:solidFill>
                  <a:prstClr val="black"/>
                </a:solidFill>
              </a:rPr>
              <a:t>Christian Copyright Licensing No. 21987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AU" sz="1400" dirty="0">
                <a:solidFill>
                  <a:prstClr val="black"/>
                </a:solidFill>
              </a:rPr>
              <a:t>Graphics Used with Permission of </a:t>
            </a:r>
            <a:r>
              <a:rPr lang="en-AU" sz="1400" dirty="0" err="1">
                <a:solidFill>
                  <a:prstClr val="black"/>
                </a:solidFill>
              </a:rPr>
              <a:t>Sr</a:t>
            </a:r>
            <a:r>
              <a:rPr lang="en-AU" sz="1400" dirty="0">
                <a:solidFill>
                  <a:prstClr val="black"/>
                </a:solidFill>
              </a:rPr>
              <a:t> Susan Daily IBVM.</a:t>
            </a:r>
          </a:p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209242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78275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1505397"/>
            <a:ext cx="612068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sz="1000" dirty="0"/>
          </a:p>
          <a:p>
            <a:r>
              <a:rPr lang="en-AU" sz="3200" dirty="0"/>
              <a:t>Through him, and with him, </a:t>
            </a:r>
            <a:br>
              <a:rPr lang="en-AU" sz="3200" dirty="0"/>
            </a:br>
            <a:r>
              <a:rPr lang="en-AU" sz="3200" dirty="0"/>
              <a:t>and in him,</a:t>
            </a:r>
          </a:p>
          <a:p>
            <a:r>
              <a:rPr lang="en-AU" sz="3200" dirty="0">
                <a:effectLst/>
              </a:rPr>
              <a:t>O God, almighty Father, </a:t>
            </a:r>
            <a:br>
              <a:rPr lang="en-AU" sz="3200" dirty="0">
                <a:effectLst/>
              </a:rPr>
            </a:br>
            <a:r>
              <a:rPr lang="en-AU" sz="3200" dirty="0">
                <a:effectLst/>
              </a:rPr>
              <a:t>in the unity of the Holy Spirit,</a:t>
            </a:r>
          </a:p>
          <a:p>
            <a:r>
              <a:rPr lang="en-AU" sz="3200" dirty="0"/>
              <a:t>all glory and honour is yours,</a:t>
            </a:r>
          </a:p>
          <a:p>
            <a:r>
              <a:rPr lang="en-AU" sz="3200" dirty="0"/>
              <a:t>for ever and ever.</a:t>
            </a:r>
          </a:p>
          <a:p>
            <a:endParaRPr lang="en-AU" sz="1000" b="1" dirty="0">
              <a:effectLst/>
            </a:endParaRPr>
          </a:p>
          <a:p>
            <a:r>
              <a:rPr lang="en-AU" sz="3200" b="1" dirty="0">
                <a:effectLst/>
              </a:rPr>
              <a:t>All:	AMEN</a:t>
            </a:r>
            <a:endParaRPr lang="en-US" sz="3200" b="1" dirty="0"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27784" y="6427113"/>
            <a:ext cx="6516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100" dirty="0"/>
              <a:t>Mass of Glory &amp; Praise - Paul Mason 2010 / Mass of St Francis – Paul Taylor 2010</a:t>
            </a:r>
          </a:p>
          <a:p>
            <a:pPr algn="ctr"/>
            <a:r>
              <a:rPr lang="en-AU" sz="1100" dirty="0"/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4131026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libri" pitchFamily="34" charset="0"/>
              </a:rPr>
              <a:t>THE LORD’S PRAYER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19164" y="671691"/>
            <a:ext cx="6858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AU" sz="3600" b="1" dirty="0">
                <a:solidFill>
                  <a:prstClr val="black"/>
                </a:solidFill>
              </a:rPr>
              <a:t>Our Father, Who art in heaven</a:t>
            </a:r>
          </a:p>
          <a:p>
            <a:pPr lvl="0"/>
            <a:r>
              <a:rPr lang="en-AU" sz="3600" b="1" dirty="0">
                <a:solidFill>
                  <a:prstClr val="black"/>
                </a:solidFill>
              </a:rPr>
              <a:t>Hallowed be Thy Name;</a:t>
            </a:r>
          </a:p>
          <a:p>
            <a:pPr lvl="0"/>
            <a:r>
              <a:rPr lang="en-AU" sz="3600" b="1" dirty="0">
                <a:solidFill>
                  <a:prstClr val="black"/>
                </a:solidFill>
              </a:rPr>
              <a:t>Thy kingdom come,</a:t>
            </a:r>
          </a:p>
          <a:p>
            <a:pPr lvl="0"/>
            <a:r>
              <a:rPr lang="en-AU" sz="3600" b="1" dirty="0">
                <a:solidFill>
                  <a:prstClr val="black"/>
                </a:solidFill>
              </a:rPr>
              <a:t>Thy will be done,</a:t>
            </a:r>
          </a:p>
          <a:p>
            <a:pPr lvl="0"/>
            <a:r>
              <a:rPr lang="en-AU" sz="3600" b="1" dirty="0">
                <a:solidFill>
                  <a:prstClr val="black"/>
                </a:solidFill>
              </a:rPr>
              <a:t>on earth as it is in heaven.</a:t>
            </a:r>
          </a:p>
          <a:p>
            <a:pPr lvl="0"/>
            <a:r>
              <a:rPr lang="en-AU" sz="3600" b="1" dirty="0">
                <a:solidFill>
                  <a:prstClr val="black"/>
                </a:solidFill>
              </a:rPr>
              <a:t>Give us this day our daily bread,</a:t>
            </a:r>
          </a:p>
          <a:p>
            <a:pPr lvl="0"/>
            <a:r>
              <a:rPr lang="en-AU" sz="3600" b="1" dirty="0">
                <a:solidFill>
                  <a:prstClr val="black"/>
                </a:solidFill>
              </a:rPr>
              <a:t>and forgive us our trespasses,</a:t>
            </a:r>
          </a:p>
          <a:p>
            <a:pPr lvl="0"/>
            <a:r>
              <a:rPr lang="en-AU" sz="3600" b="1" dirty="0">
                <a:solidFill>
                  <a:prstClr val="black"/>
                </a:solidFill>
              </a:rPr>
              <a:t>as we forgive those who trespass against us;</a:t>
            </a:r>
          </a:p>
          <a:p>
            <a:pPr lvl="0"/>
            <a:r>
              <a:rPr lang="en-AU" sz="3600" b="1" dirty="0">
                <a:solidFill>
                  <a:prstClr val="black"/>
                </a:solidFill>
              </a:rPr>
              <a:t>and lead us not into temptation,</a:t>
            </a:r>
          </a:p>
          <a:p>
            <a:pPr lvl="0"/>
            <a:r>
              <a:rPr lang="en-AU" sz="3600" b="1" dirty="0">
                <a:solidFill>
                  <a:prstClr val="black"/>
                </a:solidFill>
              </a:rPr>
              <a:t>but deliver us from evil. </a:t>
            </a:r>
          </a:p>
        </p:txBody>
      </p:sp>
    </p:spTree>
    <p:extLst>
      <p:ext uri="{BB962C8B-B14F-4D97-AF65-F5344CB8AC3E}">
        <p14:creationId xmlns:p14="http://schemas.microsoft.com/office/powerpoint/2010/main" val="29404565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99792" y="764704"/>
            <a:ext cx="66247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AU" sz="4000" b="1" dirty="0"/>
              <a:t>Celebrant: </a:t>
            </a:r>
          </a:p>
          <a:p>
            <a:pPr lvl="0"/>
            <a:r>
              <a:rPr lang="en-AU" sz="4000" b="1" dirty="0"/>
              <a:t>Deliver us, Lord, we pray…</a:t>
            </a:r>
          </a:p>
        </p:txBody>
      </p:sp>
      <p:sp>
        <p:nvSpPr>
          <p:cNvPr id="3" name="Rectangle 2"/>
          <p:cNvSpPr/>
          <p:nvPr/>
        </p:nvSpPr>
        <p:spPr>
          <a:xfrm>
            <a:off x="2699792" y="2996952"/>
            <a:ext cx="659747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AU" sz="4000" b="1" dirty="0"/>
              <a:t>All: </a:t>
            </a:r>
          </a:p>
          <a:p>
            <a:pPr lvl="0"/>
            <a:r>
              <a:rPr lang="en-AU" sz="4000" b="1" dirty="0"/>
              <a:t>For the kingdom, the power and the glory are yours, now and for ever.</a:t>
            </a:r>
          </a:p>
        </p:txBody>
      </p:sp>
    </p:spTree>
    <p:extLst>
      <p:ext uri="{BB962C8B-B14F-4D97-AF65-F5344CB8AC3E}">
        <p14:creationId xmlns:p14="http://schemas.microsoft.com/office/powerpoint/2010/main" val="10621692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91359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latin typeface="Calibri" pitchFamily="34" charset="0"/>
              </a:rPr>
              <a:t>SIGN OF PEACE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1800" y="1905506"/>
            <a:ext cx="61206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/>
              <a:t>The peace of the Lord be with you always.</a:t>
            </a:r>
            <a:endParaRPr lang="en-US" sz="3200" dirty="0"/>
          </a:p>
          <a:p>
            <a:r>
              <a:rPr lang="en-AU" sz="3200" b="1" dirty="0"/>
              <a:t>All:	AND WITH YOUR SPIRIT.</a:t>
            </a:r>
            <a:endParaRPr lang="en-US" sz="3200" dirty="0"/>
          </a:p>
          <a:p>
            <a:endParaRPr lang="en-AU" sz="3200" dirty="0"/>
          </a:p>
          <a:p>
            <a:r>
              <a:rPr lang="en-AU" sz="3200" dirty="0"/>
              <a:t>Let us offer each other the sign of peace.</a:t>
            </a:r>
            <a:endParaRPr lang="en-US" sz="3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29394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latin typeface="Calibri" pitchFamily="34" charset="0"/>
              </a:rPr>
              <a:t>BREAKING OF THE BREAD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1800" y="944136"/>
            <a:ext cx="612068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Lamb of God, you take away the sins of the world:</a:t>
            </a:r>
          </a:p>
          <a:p>
            <a:r>
              <a:rPr lang="en-US" sz="3200" b="1" dirty="0"/>
              <a:t>Have mercy on us. </a:t>
            </a:r>
          </a:p>
          <a:p>
            <a:endParaRPr lang="en-AU" sz="2000" b="1" dirty="0"/>
          </a:p>
          <a:p>
            <a:r>
              <a:rPr lang="en-US" sz="3200" b="1" dirty="0"/>
              <a:t>Lamb of God, you take away the sins of the world:</a:t>
            </a:r>
          </a:p>
          <a:p>
            <a:r>
              <a:rPr lang="en-US" sz="3200" b="1" dirty="0"/>
              <a:t>Have mercy on us. </a:t>
            </a:r>
          </a:p>
          <a:p>
            <a:endParaRPr lang="en-US" sz="2000" b="1" dirty="0"/>
          </a:p>
          <a:p>
            <a:r>
              <a:rPr lang="en-US" sz="3200" b="1" dirty="0"/>
              <a:t>Lamb of God, you take away the sins of the world:</a:t>
            </a:r>
          </a:p>
          <a:p>
            <a:r>
              <a:rPr lang="en-US" sz="3200" b="1" dirty="0"/>
              <a:t>Grant us peace.</a:t>
            </a:r>
            <a:endParaRPr lang="en-US" sz="3200" b="1" dirty="0"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4" y="6427113"/>
            <a:ext cx="6516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100" dirty="0"/>
              <a:t>Mass of Glory &amp; Praise - Paul Mason 2010 / Mass of St Francis – Paul Taylor 2010</a:t>
            </a:r>
          </a:p>
          <a:p>
            <a:pPr algn="ctr"/>
            <a:r>
              <a:rPr lang="en-AU" sz="1100" dirty="0"/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4305168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latin typeface="Calibri" pitchFamily="34" charset="0"/>
              </a:rPr>
              <a:t>COMMUNION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1800" y="620688"/>
            <a:ext cx="6120680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Behold the Lamb of God,</a:t>
            </a:r>
          </a:p>
          <a:p>
            <a:r>
              <a:rPr lang="en-US" sz="3200" dirty="0"/>
              <a:t>Behold him who takes away the sins of the world.</a:t>
            </a:r>
          </a:p>
          <a:p>
            <a:r>
              <a:rPr lang="en-US" sz="3200" dirty="0"/>
              <a:t>Blessed are those who are called to the supper of the Lamb.</a:t>
            </a:r>
          </a:p>
          <a:p>
            <a:endParaRPr lang="en-US" sz="1000" b="1" dirty="0"/>
          </a:p>
          <a:p>
            <a:r>
              <a:rPr lang="en-US" sz="3200" b="1" dirty="0"/>
              <a:t>All:	</a:t>
            </a:r>
            <a:r>
              <a:rPr lang="en-US" sz="3200" b="1" cap="all" dirty="0"/>
              <a:t>Lord, </a:t>
            </a:r>
            <a:br>
              <a:rPr lang="en-US" sz="3200" b="1" cap="all" dirty="0"/>
            </a:br>
            <a:r>
              <a:rPr lang="en-US" sz="3200" b="1" cap="all" dirty="0"/>
              <a:t>	I am not worthy that 	you should enter under 	my roof,</a:t>
            </a:r>
            <a:endParaRPr lang="en-US" sz="3200" dirty="0"/>
          </a:p>
          <a:p>
            <a:r>
              <a:rPr lang="en-AU" sz="3200" b="1" cap="all" dirty="0"/>
              <a:t>	but only say the word</a:t>
            </a:r>
            <a:endParaRPr lang="en-US" sz="3200" dirty="0"/>
          </a:p>
          <a:p>
            <a:r>
              <a:rPr lang="en-AU" sz="3200" b="1" cap="all" dirty="0"/>
              <a:t>	and my soul shall be 	healed.</a:t>
            </a:r>
            <a:endParaRPr lang="en-US" sz="3200" b="1" cap="all" dirty="0"/>
          </a:p>
        </p:txBody>
      </p:sp>
    </p:spTree>
    <p:extLst>
      <p:ext uri="{BB962C8B-B14F-4D97-AF65-F5344CB8AC3E}">
        <p14:creationId xmlns:p14="http://schemas.microsoft.com/office/powerpoint/2010/main" val="41638788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830378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 useBgFill="1"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>
                <a:solidFill>
                  <a:prstClr val="black"/>
                </a:solidFill>
              </a:rPr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Graphics Used with Permission of </a:t>
            </a:r>
            <a:r>
              <a:rPr lang="en-AU" sz="1400" dirty="0" err="1">
                <a:solidFill>
                  <a:prstClr val="black"/>
                </a:solidFill>
              </a:rPr>
              <a:t>Sr</a:t>
            </a:r>
            <a:r>
              <a:rPr lang="en-AU" sz="1400" dirty="0">
                <a:solidFill>
                  <a:prstClr val="black"/>
                </a:solidFill>
              </a:rPr>
              <a:t> Susan Daily IBVM.</a:t>
            </a:r>
          </a:p>
          <a:p>
            <a:endParaRPr lang="en-A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239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851157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323528" y="5877272"/>
            <a:ext cx="8641085" cy="98072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400" dirty="0">
                <a:solidFill>
                  <a:prstClr val="black"/>
                </a:solidFill>
              </a:rPr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AU" sz="1400" dirty="0">
                <a:solidFill>
                  <a:prstClr val="black"/>
                </a:solidFill>
              </a:rPr>
              <a:t>All music reproduced with permission of ONE LICENSE No. A-642058 or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AU" sz="1400" dirty="0">
                <a:solidFill>
                  <a:prstClr val="black"/>
                </a:solidFill>
              </a:rPr>
              <a:t>Christian Copyright Licensing No. 21987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AU" sz="1400" dirty="0">
                <a:solidFill>
                  <a:prstClr val="black"/>
                </a:solidFill>
              </a:rPr>
              <a:t>Graphics Used with Permission of </a:t>
            </a:r>
            <a:r>
              <a:rPr lang="en-AU" sz="1400" dirty="0" err="1">
                <a:solidFill>
                  <a:prstClr val="black"/>
                </a:solidFill>
              </a:rPr>
              <a:t>Sr</a:t>
            </a:r>
            <a:r>
              <a:rPr lang="en-AU" sz="1400" dirty="0">
                <a:solidFill>
                  <a:prstClr val="black"/>
                </a:solidFill>
              </a:rPr>
              <a:t> Susan Daily IBVM.</a:t>
            </a:r>
          </a:p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2511247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 useBgFill="1"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>
                <a:solidFill>
                  <a:prstClr val="black"/>
                </a:solidFill>
              </a:rPr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Graphics Used with Permission of </a:t>
            </a:r>
            <a:r>
              <a:rPr lang="en-AU" sz="1400" dirty="0" err="1">
                <a:solidFill>
                  <a:prstClr val="black"/>
                </a:solidFill>
              </a:rPr>
              <a:t>Sr</a:t>
            </a:r>
            <a:r>
              <a:rPr lang="en-AU" sz="1400" dirty="0">
                <a:solidFill>
                  <a:prstClr val="black"/>
                </a:solidFill>
              </a:rPr>
              <a:t> Susan Daily IBVM.</a:t>
            </a:r>
          </a:p>
          <a:p>
            <a:endParaRPr lang="en-A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21401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 useBgFill="1"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>
                <a:solidFill>
                  <a:prstClr val="black"/>
                </a:solidFill>
              </a:rPr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Graphics Used with Permission of </a:t>
            </a:r>
            <a:r>
              <a:rPr lang="en-AU" sz="1400" dirty="0" err="1">
                <a:solidFill>
                  <a:prstClr val="black"/>
                </a:solidFill>
              </a:rPr>
              <a:t>Sr</a:t>
            </a:r>
            <a:r>
              <a:rPr lang="en-AU" sz="1400" dirty="0">
                <a:solidFill>
                  <a:prstClr val="black"/>
                </a:solidFill>
              </a:rPr>
              <a:t> Susan Daily IBVM.</a:t>
            </a:r>
          </a:p>
          <a:p>
            <a:endParaRPr lang="en-A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49192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 useBgFill="1"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>
                <a:solidFill>
                  <a:prstClr val="black"/>
                </a:solidFill>
              </a:rPr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Graphics Used with Permission of </a:t>
            </a:r>
            <a:r>
              <a:rPr lang="en-AU" sz="1400" dirty="0" err="1">
                <a:solidFill>
                  <a:prstClr val="black"/>
                </a:solidFill>
              </a:rPr>
              <a:t>Sr</a:t>
            </a:r>
            <a:r>
              <a:rPr lang="en-AU" sz="1400" dirty="0">
                <a:solidFill>
                  <a:prstClr val="black"/>
                </a:solidFill>
              </a:rPr>
              <a:t> Susan Daily IBVM.</a:t>
            </a:r>
          </a:p>
          <a:p>
            <a:endParaRPr lang="en-A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44745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02"/>
            <a:ext cx="91440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1440" y="2099371"/>
            <a:ext cx="896112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FIRST COLLECTION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supports priests currently serving in the Parramatta diocese as well as those who are retired or sick.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SECOND COLLECTION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SUPPORTS OUR ON GOING OVERHEADS AND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DAY TO DAY EXPENSES OF OUR PARISH…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654241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23528" y="180000"/>
            <a:ext cx="8604472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23528" y="1052736"/>
            <a:ext cx="8568272" cy="4851157"/>
          </a:xfrm>
        </p:spPr>
        <p:txBody>
          <a:bodyPr/>
          <a:lstStyle/>
          <a:p>
            <a:endParaRPr lang="en-AU" dirty="0"/>
          </a:p>
        </p:txBody>
      </p:sp>
      <p:sp useBgFill="1">
        <p:nvSpPr>
          <p:cNvPr id="5" name="Text Placeholder 3"/>
          <p:cNvSpPr txBox="1">
            <a:spLocks/>
          </p:cNvSpPr>
          <p:nvPr/>
        </p:nvSpPr>
        <p:spPr>
          <a:xfrm>
            <a:off x="251520" y="5877272"/>
            <a:ext cx="8713093" cy="98072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400" dirty="0">
                <a:solidFill>
                  <a:prstClr val="black"/>
                </a:solidFill>
              </a:rPr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AU" sz="1400" dirty="0">
                <a:solidFill>
                  <a:prstClr val="black"/>
                </a:solidFill>
              </a:rPr>
              <a:t>All music reproduced with permission of ONE LICENSE No. A-642058 or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AU" sz="1400" dirty="0">
                <a:solidFill>
                  <a:prstClr val="black"/>
                </a:solidFill>
              </a:rPr>
              <a:t>Christian Copyright Licensing No. 21987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AU" sz="1400" dirty="0">
                <a:solidFill>
                  <a:prstClr val="black"/>
                </a:solidFill>
              </a:rPr>
              <a:t>Graphics Used with Permission of </a:t>
            </a:r>
            <a:r>
              <a:rPr lang="en-AU" sz="1400" dirty="0" err="1">
                <a:solidFill>
                  <a:prstClr val="black"/>
                </a:solidFill>
              </a:rPr>
              <a:t>Sr</a:t>
            </a:r>
            <a:r>
              <a:rPr lang="en-AU" sz="1400" dirty="0">
                <a:solidFill>
                  <a:prstClr val="black"/>
                </a:solidFill>
              </a:rPr>
              <a:t> Susan Daily IBVM.</a:t>
            </a:r>
          </a:p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0307019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851157"/>
          </a:xfrm>
        </p:spPr>
        <p:txBody>
          <a:bodyPr/>
          <a:lstStyle/>
          <a:p>
            <a:endParaRPr lang="en-AU" dirty="0"/>
          </a:p>
        </p:txBody>
      </p:sp>
      <p:sp useBgFill="1">
        <p:nvSpPr>
          <p:cNvPr id="5" name="Text Placeholder 3"/>
          <p:cNvSpPr txBox="1">
            <a:spLocks/>
          </p:cNvSpPr>
          <p:nvPr/>
        </p:nvSpPr>
        <p:spPr>
          <a:xfrm>
            <a:off x="251520" y="5877272"/>
            <a:ext cx="8713093" cy="98072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400" dirty="0">
                <a:solidFill>
                  <a:prstClr val="black"/>
                </a:solidFill>
              </a:rPr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AU" sz="1400" dirty="0">
                <a:solidFill>
                  <a:prstClr val="black"/>
                </a:solidFill>
              </a:rPr>
              <a:t>All music reproduced with permission of ONE LICENSE No. A-642058 or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AU" sz="1400" dirty="0">
                <a:solidFill>
                  <a:prstClr val="black"/>
                </a:solidFill>
              </a:rPr>
              <a:t>Christian Copyright Licensing No. 21987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AU" sz="1400" dirty="0">
                <a:solidFill>
                  <a:prstClr val="black"/>
                </a:solidFill>
              </a:rPr>
              <a:t>Graphics Used with Permission of </a:t>
            </a:r>
            <a:r>
              <a:rPr lang="en-AU" sz="1400" dirty="0" err="1">
                <a:solidFill>
                  <a:prstClr val="black"/>
                </a:solidFill>
              </a:rPr>
              <a:t>Sr</a:t>
            </a:r>
            <a:r>
              <a:rPr lang="en-AU" sz="1400" dirty="0">
                <a:solidFill>
                  <a:prstClr val="black"/>
                </a:solidFill>
              </a:rPr>
              <a:t> Susan Daily IBVM.</a:t>
            </a:r>
          </a:p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1421874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79512" y="180000"/>
            <a:ext cx="8748488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79512" y="1052736"/>
            <a:ext cx="8712288" cy="4851157"/>
          </a:xfrm>
        </p:spPr>
        <p:txBody>
          <a:bodyPr/>
          <a:lstStyle/>
          <a:p>
            <a:endParaRPr lang="en-AU" dirty="0"/>
          </a:p>
        </p:txBody>
      </p:sp>
      <p:sp useBgFill="1">
        <p:nvSpPr>
          <p:cNvPr id="5" name="Text Placeholder 3"/>
          <p:cNvSpPr txBox="1">
            <a:spLocks/>
          </p:cNvSpPr>
          <p:nvPr/>
        </p:nvSpPr>
        <p:spPr>
          <a:xfrm>
            <a:off x="251520" y="5877272"/>
            <a:ext cx="8713093" cy="98072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400" dirty="0">
                <a:solidFill>
                  <a:prstClr val="black"/>
                </a:solidFill>
              </a:rPr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AU" sz="1400" dirty="0">
                <a:solidFill>
                  <a:prstClr val="black"/>
                </a:solidFill>
              </a:rPr>
              <a:t>All music reproduced with permission of ONE LICENSE No. A-642058 or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AU" sz="1400" dirty="0">
                <a:solidFill>
                  <a:prstClr val="black"/>
                </a:solidFill>
              </a:rPr>
              <a:t>Christian Copyright Licensing No. 21987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AU" sz="1400" dirty="0">
                <a:solidFill>
                  <a:prstClr val="black"/>
                </a:solidFill>
              </a:rPr>
              <a:t>Graphics Used with Permission of </a:t>
            </a:r>
            <a:r>
              <a:rPr lang="en-AU" sz="1400" dirty="0" err="1">
                <a:solidFill>
                  <a:prstClr val="black"/>
                </a:solidFill>
              </a:rPr>
              <a:t>Sr</a:t>
            </a:r>
            <a:r>
              <a:rPr lang="en-AU" sz="1400" dirty="0">
                <a:solidFill>
                  <a:prstClr val="black"/>
                </a:solidFill>
              </a:rPr>
              <a:t> Susan Daily IBVM.</a:t>
            </a:r>
          </a:p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7540481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851157"/>
          </a:xfrm>
        </p:spPr>
        <p:txBody>
          <a:bodyPr/>
          <a:lstStyle/>
          <a:p>
            <a:endParaRPr lang="en-AU" dirty="0"/>
          </a:p>
        </p:txBody>
      </p:sp>
      <p:sp useBgFill="1">
        <p:nvSpPr>
          <p:cNvPr id="5" name="Text Placeholder 3"/>
          <p:cNvSpPr txBox="1">
            <a:spLocks/>
          </p:cNvSpPr>
          <p:nvPr/>
        </p:nvSpPr>
        <p:spPr>
          <a:xfrm>
            <a:off x="251520" y="5877272"/>
            <a:ext cx="8713093" cy="98072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400" dirty="0">
                <a:solidFill>
                  <a:prstClr val="black"/>
                </a:solidFill>
              </a:rPr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AU" sz="1400" dirty="0">
                <a:solidFill>
                  <a:prstClr val="black"/>
                </a:solidFill>
              </a:rPr>
              <a:t>All music reproduced with permission of ONE LICENSE No. A-642058 or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AU" sz="1400" dirty="0">
                <a:solidFill>
                  <a:prstClr val="black"/>
                </a:solidFill>
              </a:rPr>
              <a:t>Christian Copyright Licensing No. 21987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AU" sz="1400" dirty="0">
                <a:solidFill>
                  <a:prstClr val="black"/>
                </a:solidFill>
              </a:rPr>
              <a:t>Graphics Used with Permission of </a:t>
            </a:r>
            <a:r>
              <a:rPr lang="en-AU" sz="1400" dirty="0" err="1">
                <a:solidFill>
                  <a:prstClr val="black"/>
                </a:solidFill>
              </a:rPr>
              <a:t>Sr</a:t>
            </a:r>
            <a:r>
              <a:rPr lang="en-AU" sz="1400" dirty="0">
                <a:solidFill>
                  <a:prstClr val="black"/>
                </a:solidFill>
              </a:rPr>
              <a:t> Susan Daily IBVM.</a:t>
            </a:r>
          </a:p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6449722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425848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libri" pitchFamily="34" charset="0"/>
              </a:rPr>
              <a:t>CONCLUDING RITE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3848" y="1659285"/>
            <a:ext cx="568863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/>
              <a:t>The Lord be with you.</a:t>
            </a:r>
            <a:endParaRPr lang="en-US" sz="3200" dirty="0"/>
          </a:p>
          <a:p>
            <a:endParaRPr lang="en-AU" sz="3200" b="1" dirty="0"/>
          </a:p>
          <a:p>
            <a:r>
              <a:rPr lang="en-AU" sz="3200" b="1" dirty="0"/>
              <a:t>All:	AND WITH YOUR SPIRIT.</a:t>
            </a:r>
          </a:p>
          <a:p>
            <a:endParaRPr lang="en-AU" sz="3200" b="1" dirty="0"/>
          </a:p>
          <a:p>
            <a:r>
              <a:rPr lang="en-AU" sz="3200" dirty="0"/>
              <a:t>Go ................</a:t>
            </a:r>
            <a:endParaRPr lang="en-US" sz="3200" dirty="0"/>
          </a:p>
          <a:p>
            <a:endParaRPr lang="en-AU" sz="3200" dirty="0"/>
          </a:p>
          <a:p>
            <a:r>
              <a:rPr lang="en-AU" sz="3200" b="1" dirty="0"/>
              <a:t>All:	THANKS BE TO GOD</a:t>
            </a:r>
            <a:endParaRPr lang="en-US" sz="3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92170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latin typeface="Calibri" pitchFamily="34" charset="0"/>
              </a:rPr>
              <a:t>INTRODUCTORY RITES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43808" y="1659285"/>
            <a:ext cx="61206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alibri" pitchFamily="34" charset="0"/>
              </a:rPr>
              <a:t>In the name of the Father, </a:t>
            </a:r>
          </a:p>
          <a:p>
            <a:r>
              <a:rPr lang="en-AU" sz="3200" dirty="0">
                <a:latin typeface="Calibri" pitchFamily="34" charset="0"/>
              </a:rPr>
              <a:t>and of the Son, </a:t>
            </a:r>
          </a:p>
          <a:p>
            <a:r>
              <a:rPr lang="en-AU" sz="3200" dirty="0">
                <a:latin typeface="Calibri" pitchFamily="34" charset="0"/>
              </a:rPr>
              <a:t>and of the Holy Spirit.</a:t>
            </a:r>
          </a:p>
          <a:p>
            <a:endParaRPr lang="en-AU" sz="3200" dirty="0">
              <a:latin typeface="Calibri" pitchFamily="34" charset="0"/>
            </a:endParaRPr>
          </a:p>
          <a:p>
            <a:r>
              <a:rPr lang="en-AU" sz="3200" b="1" dirty="0">
                <a:latin typeface="Calibri" pitchFamily="34" charset="0"/>
              </a:rPr>
              <a:t>All: 	AMEN</a:t>
            </a:r>
          </a:p>
          <a:p>
            <a:endParaRPr lang="en-AU" sz="3200" b="1" dirty="0">
              <a:latin typeface="Calibri" pitchFamily="34" charset="0"/>
            </a:endParaRPr>
          </a:p>
          <a:p>
            <a:r>
              <a:rPr lang="en-AU" sz="3200" b="1" dirty="0">
                <a:latin typeface="Calibri" pitchFamily="34" charset="0"/>
              </a:rPr>
              <a:t>All:	AND WITH YOUR SPIRIT.</a:t>
            </a:r>
          </a:p>
        </p:txBody>
      </p:sp>
    </p:spTree>
    <p:extLst>
      <p:ext uri="{BB962C8B-B14F-4D97-AF65-F5344CB8AC3E}">
        <p14:creationId xmlns:p14="http://schemas.microsoft.com/office/powerpoint/2010/main" val="156166039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95536" y="180000"/>
            <a:ext cx="8532464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95536" y="1052737"/>
            <a:ext cx="8496264" cy="4536504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179512" y="5817622"/>
            <a:ext cx="8712288" cy="104037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400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AU" sz="1400" dirty="0"/>
              <a:t>All music reproduced with permission of ONE LICENSE No. A-642058 or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AU" sz="1400" dirty="0"/>
              <a:t>Christian Copyright Licensing No. 21987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0653849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7"/>
            <a:ext cx="8640280" cy="468052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179512" y="5817622"/>
            <a:ext cx="8712288" cy="104037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400" dirty="0">
                <a:solidFill>
                  <a:prstClr val="black"/>
                </a:solidFill>
              </a:rPr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AU" sz="1400" dirty="0">
                <a:solidFill>
                  <a:prstClr val="black"/>
                </a:solidFill>
              </a:rPr>
              <a:t>All music reproduced with permission of ONE LICENSE No. A-642058 or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AU" sz="1400" dirty="0">
                <a:solidFill>
                  <a:prstClr val="black"/>
                </a:solidFill>
              </a:rPr>
              <a:t>Christian Copyright Licensing No. 21987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AU" sz="1400" dirty="0">
                <a:solidFill>
                  <a:prstClr val="black"/>
                </a:solidFill>
              </a:rPr>
              <a:t>Graphics Used with Permission of </a:t>
            </a:r>
            <a:r>
              <a:rPr lang="en-AU" sz="1400" dirty="0" err="1">
                <a:solidFill>
                  <a:prstClr val="black"/>
                </a:solidFill>
              </a:rPr>
              <a:t>Sr</a:t>
            </a:r>
            <a:r>
              <a:rPr lang="en-AU" sz="1400" dirty="0">
                <a:solidFill>
                  <a:prstClr val="black"/>
                </a:solidFill>
              </a:rPr>
              <a:t> Susan Daily IBVM.</a:t>
            </a:r>
          </a:p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8917028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23528" y="180000"/>
            <a:ext cx="8604472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23528" y="1052737"/>
            <a:ext cx="8568272" cy="4608512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179512" y="5817622"/>
            <a:ext cx="8712288" cy="104037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400" dirty="0">
                <a:solidFill>
                  <a:prstClr val="black"/>
                </a:solidFill>
              </a:rPr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AU" sz="1400" dirty="0">
                <a:solidFill>
                  <a:prstClr val="black"/>
                </a:solidFill>
              </a:rPr>
              <a:t>All music reproduced with permission of ONE LICENSE No. A-642058 or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AU" sz="1400" dirty="0">
                <a:solidFill>
                  <a:prstClr val="black"/>
                </a:solidFill>
              </a:rPr>
              <a:t>Christian Copyright Licensing No. 21987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AU" sz="1400" dirty="0">
                <a:solidFill>
                  <a:prstClr val="black"/>
                </a:solidFill>
              </a:rPr>
              <a:t>Graphics Used with Permission of </a:t>
            </a:r>
            <a:r>
              <a:rPr lang="en-AU" sz="1400" dirty="0" err="1">
                <a:solidFill>
                  <a:prstClr val="black"/>
                </a:solidFill>
              </a:rPr>
              <a:t>Sr</a:t>
            </a:r>
            <a:r>
              <a:rPr lang="en-AU" sz="1400" dirty="0">
                <a:solidFill>
                  <a:prstClr val="black"/>
                </a:solidFill>
              </a:rPr>
              <a:t> Susan Daily IBVM.</a:t>
            </a:r>
          </a:p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3184854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7"/>
            <a:ext cx="8640280" cy="468052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179512" y="5817622"/>
            <a:ext cx="8712288" cy="104037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400" dirty="0">
                <a:solidFill>
                  <a:prstClr val="black"/>
                </a:solidFill>
              </a:rPr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AU" sz="1400" dirty="0">
                <a:solidFill>
                  <a:prstClr val="black"/>
                </a:solidFill>
              </a:rPr>
              <a:t>All music reproduced with permission of ONE LICENSE No. A-642058 or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AU" sz="1400" dirty="0">
                <a:solidFill>
                  <a:prstClr val="black"/>
                </a:solidFill>
              </a:rPr>
              <a:t>Christian Copyright Licensing No. 21987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AU" sz="1400" dirty="0">
                <a:solidFill>
                  <a:prstClr val="black"/>
                </a:solidFill>
              </a:rPr>
              <a:t>Graphics Used with Permission of </a:t>
            </a:r>
            <a:r>
              <a:rPr lang="en-AU" sz="1400" dirty="0" err="1">
                <a:solidFill>
                  <a:prstClr val="black"/>
                </a:solidFill>
              </a:rPr>
              <a:t>Sr</a:t>
            </a:r>
            <a:r>
              <a:rPr lang="en-AU" sz="1400" dirty="0">
                <a:solidFill>
                  <a:prstClr val="black"/>
                </a:solidFill>
              </a:rPr>
              <a:t> Susan Daily IBVM.</a:t>
            </a:r>
          </a:p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2498249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5"/>
          <p:cNvSpPr txBox="1"/>
          <p:nvPr/>
        </p:nvSpPr>
        <p:spPr>
          <a:xfrm>
            <a:off x="2987824" y="2382560"/>
            <a:ext cx="56886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500" b="1" cap="all" dirty="0">
                <a:latin typeface="Calibri" pitchFamily="34" charset="0"/>
              </a:rPr>
              <a:t>third Sunday in ordinary time</a:t>
            </a:r>
            <a:endParaRPr lang="en-AU" sz="4500" b="1" cap="all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0" y="6119336"/>
            <a:ext cx="6858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AU" sz="1400" dirty="0">
                <a:solidFill>
                  <a:prstClr val="black"/>
                </a:solidFill>
              </a:rPr>
              <a:t>All music reproduced with permission of ONE LICENSE No. A-642058 or</a:t>
            </a:r>
          </a:p>
          <a:p>
            <a:pPr lvl="0" algn="ctr"/>
            <a:r>
              <a:rPr lang="en-AU" sz="1400" dirty="0">
                <a:solidFill>
                  <a:prstClr val="black"/>
                </a:solidFill>
              </a:rPr>
              <a:t>Christian Copyright Licensing No. 21987</a:t>
            </a:r>
          </a:p>
          <a:p>
            <a:pPr lvl="0" algn="ctr"/>
            <a:r>
              <a:rPr lang="en-AU" sz="1400" dirty="0">
                <a:solidFill>
                  <a:prstClr val="black"/>
                </a:solidFill>
              </a:rPr>
              <a:t>Graphics Used with Permission of </a:t>
            </a:r>
            <a:r>
              <a:rPr lang="en-AU" sz="1400" dirty="0" err="1">
                <a:solidFill>
                  <a:prstClr val="black"/>
                </a:solidFill>
              </a:rPr>
              <a:t>Sr</a:t>
            </a:r>
            <a:r>
              <a:rPr lang="en-AU" sz="1400" dirty="0">
                <a:solidFill>
                  <a:prstClr val="black"/>
                </a:solidFill>
              </a:rPr>
              <a:t> Susan Daily IBVM.</a:t>
            </a:r>
          </a:p>
          <a:p>
            <a:pPr algn="ct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48843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9995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latin typeface="Calibri" pitchFamily="34" charset="0"/>
              </a:rPr>
              <a:t>PENITENTIAL ACT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43808" y="1166843"/>
            <a:ext cx="612068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latin typeface="Calibri" pitchFamily="34" charset="0"/>
              </a:rPr>
              <a:t>I confess to almighty God</a:t>
            </a:r>
          </a:p>
          <a:p>
            <a:r>
              <a:rPr lang="en-AU" sz="2800" b="1" dirty="0">
                <a:latin typeface="Calibri" pitchFamily="34" charset="0"/>
              </a:rPr>
              <a:t>and to you, my brothers and sisters,</a:t>
            </a:r>
          </a:p>
          <a:p>
            <a:r>
              <a:rPr lang="en-AU" sz="2800" b="1" dirty="0">
                <a:latin typeface="Calibri" pitchFamily="34" charset="0"/>
              </a:rPr>
              <a:t>that I have greatly sinned,</a:t>
            </a:r>
          </a:p>
          <a:p>
            <a:r>
              <a:rPr lang="en-AU" sz="2800" b="1" dirty="0">
                <a:latin typeface="Calibri" pitchFamily="34" charset="0"/>
              </a:rPr>
              <a:t>in my thoughts and in my words,</a:t>
            </a:r>
          </a:p>
          <a:p>
            <a:r>
              <a:rPr lang="en-AU" sz="2800" b="1" dirty="0">
                <a:latin typeface="Calibri" pitchFamily="34" charset="0"/>
              </a:rPr>
              <a:t>in what I have done and what I have failed to do,</a:t>
            </a:r>
          </a:p>
          <a:p>
            <a:r>
              <a:rPr lang="en-AU" sz="2800" b="1" dirty="0">
                <a:latin typeface="Calibri" pitchFamily="34" charset="0"/>
              </a:rPr>
              <a:t>through my fault, through my fault,  through my most grievous fault;</a:t>
            </a:r>
          </a:p>
          <a:p>
            <a:r>
              <a:rPr lang="en-AU" sz="2800" b="1" dirty="0">
                <a:latin typeface="Calibri" pitchFamily="34" charset="0"/>
              </a:rPr>
              <a:t>therefore I ask blessed </a:t>
            </a:r>
            <a:br>
              <a:rPr lang="en-AU" sz="2800" b="1" dirty="0">
                <a:latin typeface="Calibri" pitchFamily="34" charset="0"/>
              </a:rPr>
            </a:br>
            <a:r>
              <a:rPr lang="en-AU" sz="2800" b="1" dirty="0">
                <a:latin typeface="Calibri" pitchFamily="34" charset="0"/>
              </a:rPr>
              <a:t>Mary ever-Virgin,</a:t>
            </a:r>
          </a:p>
          <a:p>
            <a:r>
              <a:rPr lang="en-AU" sz="2800" b="1" dirty="0">
                <a:latin typeface="Calibri" pitchFamily="34" charset="0"/>
              </a:rPr>
              <a:t>all the Angels and Saints,</a:t>
            </a:r>
          </a:p>
          <a:p>
            <a:r>
              <a:rPr lang="en-AU" sz="2800" b="1" dirty="0">
                <a:latin typeface="Calibri" pitchFamily="34" charset="0"/>
              </a:rPr>
              <a:t>and you, my brothers and sisters,</a:t>
            </a:r>
          </a:p>
          <a:p>
            <a:r>
              <a:rPr lang="en-AU" sz="2800" b="1" dirty="0">
                <a:latin typeface="Calibri" pitchFamily="34" charset="0"/>
              </a:rPr>
              <a:t>to pray for me to the Lord our God.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03848" y="-336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latin typeface="Calibri" pitchFamily="34" charset="0"/>
              </a:rPr>
              <a:t>PENITENTIAL ACT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43808" y="1166507"/>
            <a:ext cx="612068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latin typeface="Calibri" pitchFamily="34" charset="0"/>
              </a:rPr>
              <a:t>I confess to almighty God</a:t>
            </a:r>
          </a:p>
          <a:p>
            <a:r>
              <a:rPr lang="en-AU" sz="2800" b="1" dirty="0">
                <a:latin typeface="Calibri" pitchFamily="34" charset="0"/>
              </a:rPr>
              <a:t>and to you, my brothers and sisters,</a:t>
            </a:r>
          </a:p>
          <a:p>
            <a:r>
              <a:rPr lang="en-AU" sz="2800" b="1" dirty="0">
                <a:latin typeface="Calibri" pitchFamily="34" charset="0"/>
              </a:rPr>
              <a:t>that I have greatly sinned,</a:t>
            </a:r>
          </a:p>
          <a:p>
            <a:r>
              <a:rPr lang="en-AU" sz="2800" b="1" dirty="0">
                <a:latin typeface="Calibri" pitchFamily="34" charset="0"/>
              </a:rPr>
              <a:t>in my thoughts and in my words,</a:t>
            </a:r>
          </a:p>
          <a:p>
            <a:r>
              <a:rPr lang="en-AU" sz="2800" b="1" dirty="0">
                <a:latin typeface="Calibri" pitchFamily="34" charset="0"/>
              </a:rPr>
              <a:t>in what I have done and what I have failed to do,</a:t>
            </a:r>
          </a:p>
          <a:p>
            <a:r>
              <a:rPr lang="en-AU" sz="2800" b="1" dirty="0">
                <a:latin typeface="Calibri" pitchFamily="34" charset="0"/>
              </a:rPr>
              <a:t>through my fault, through my fault,  through my most grievous fault;</a:t>
            </a:r>
          </a:p>
          <a:p>
            <a:r>
              <a:rPr lang="en-AU" sz="2800" b="1" dirty="0">
                <a:latin typeface="Calibri" pitchFamily="34" charset="0"/>
              </a:rPr>
              <a:t>therefore I ask blessed </a:t>
            </a:r>
            <a:br>
              <a:rPr lang="en-AU" sz="2800" b="1" dirty="0">
                <a:latin typeface="Calibri" pitchFamily="34" charset="0"/>
              </a:rPr>
            </a:br>
            <a:r>
              <a:rPr lang="en-AU" sz="2800" b="1" dirty="0">
                <a:latin typeface="Calibri" pitchFamily="34" charset="0"/>
              </a:rPr>
              <a:t>Mary ever-Virgin,</a:t>
            </a:r>
          </a:p>
          <a:p>
            <a:r>
              <a:rPr lang="en-AU" sz="2800" b="1" dirty="0">
                <a:latin typeface="Calibri" pitchFamily="34" charset="0"/>
              </a:rPr>
              <a:t>all the Angels and Saints,</a:t>
            </a:r>
          </a:p>
          <a:p>
            <a:r>
              <a:rPr lang="en-AU" sz="2800" b="1" dirty="0">
                <a:latin typeface="Calibri" pitchFamily="34" charset="0"/>
              </a:rPr>
              <a:t>and you, my brothers and sisters,</a:t>
            </a:r>
          </a:p>
          <a:p>
            <a:r>
              <a:rPr lang="en-AU" sz="2800" b="1" dirty="0">
                <a:latin typeface="Calibri" pitchFamily="34" charset="0"/>
              </a:rPr>
              <a:t>to pray for me to the Lord our God.</a:t>
            </a:r>
          </a:p>
        </p:txBody>
      </p:sp>
    </p:spTree>
    <p:extLst>
      <p:ext uri="{BB962C8B-B14F-4D97-AF65-F5344CB8AC3E}">
        <p14:creationId xmlns:p14="http://schemas.microsoft.com/office/powerpoint/2010/main" val="3937607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latin typeface="Calibri" pitchFamily="34" charset="0"/>
              </a:rPr>
              <a:t>PENITENTIAL ACT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43808" y="2074783"/>
            <a:ext cx="612068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98525" algn="l"/>
              </a:tabLst>
            </a:pPr>
            <a:r>
              <a:rPr lang="en-GB" sz="3200" dirty="0"/>
              <a:t>May almighty God have mercy </a:t>
            </a:r>
          </a:p>
          <a:p>
            <a:pPr>
              <a:tabLst>
                <a:tab pos="898525" algn="l"/>
              </a:tabLst>
            </a:pPr>
            <a:r>
              <a:rPr lang="en-GB" sz="3200" dirty="0"/>
              <a:t>on us,</a:t>
            </a:r>
            <a:endParaRPr lang="en-AU" sz="3200" dirty="0"/>
          </a:p>
          <a:p>
            <a:pPr>
              <a:tabLst>
                <a:tab pos="898525" algn="l"/>
              </a:tabLst>
            </a:pPr>
            <a:r>
              <a:rPr lang="en-GB" sz="3200" dirty="0"/>
              <a:t>forgive us our sins,</a:t>
            </a:r>
            <a:endParaRPr lang="en-AU" sz="3200" dirty="0"/>
          </a:p>
          <a:p>
            <a:pPr>
              <a:spcAft>
                <a:spcPts val="1200"/>
              </a:spcAft>
              <a:tabLst>
                <a:tab pos="898525" algn="l"/>
              </a:tabLst>
            </a:pPr>
            <a:r>
              <a:rPr lang="en-GB" sz="3200" dirty="0"/>
              <a:t>and bring us to everlasting life.</a:t>
            </a:r>
          </a:p>
          <a:p>
            <a:pPr>
              <a:tabLst>
                <a:tab pos="898525" algn="l"/>
              </a:tabLst>
            </a:pPr>
            <a:r>
              <a:rPr lang="en-GB" sz="3200" b="1" dirty="0"/>
              <a:t>All: 	AMEN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5447679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1696</TotalTime>
  <Words>2491</Words>
  <Application>Microsoft Office PowerPoint</Application>
  <PresentationFormat>On-screen Show (4:3)</PresentationFormat>
  <Paragraphs>320</Paragraphs>
  <Slides>64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64</vt:i4>
      </vt:variant>
    </vt:vector>
  </HeadingPairs>
  <TitlesOfParts>
    <vt:vector size="71" baseType="lpstr">
      <vt:lpstr>Arial</vt:lpstr>
      <vt:lpstr>Calibri</vt:lpstr>
      <vt:lpstr>Office Theme</vt:lpstr>
      <vt:lpstr>2_Office Theme</vt:lpstr>
      <vt:lpstr>3_Office Theme</vt:lpstr>
      <vt:lpstr>4_Office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Claudine</dc:creator>
  <cp:lastModifiedBy>Marthese Sultana</cp:lastModifiedBy>
  <cp:revision>68</cp:revision>
  <dcterms:created xsi:type="dcterms:W3CDTF">2011-11-21T04:52:32Z</dcterms:created>
  <dcterms:modified xsi:type="dcterms:W3CDTF">2023-08-17T04:29:31Z</dcterms:modified>
</cp:coreProperties>
</file>